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Inconsolata"/>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consolata-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Inconsolat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188f645c0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188f645c0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188f645c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188f645c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2addff6d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2addff6d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188f645c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188f645c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2addff6d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2addff6d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2addff6d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2addff6d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2addff6d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2addff6d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2addff6d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2addff6d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2addff6d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2addff6d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21093da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a21093da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2addff6d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2addff6d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2addff6d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2addff6d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1c3415d7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1c3415d7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2addff6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2addff6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2addff6d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2addff6d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2addff6d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2addff6d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1c3415d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1c3415d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1c3415d7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1c3415d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2addff6d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2addff6d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2addff6d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2addff6d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2addff6d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2addff6d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2addff6d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2addff6d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png"/><Relationship Id="rId11" Type="http://schemas.openxmlformats.org/officeDocument/2006/relationships/image" Target="../media/image15.png"/><Relationship Id="rId10" Type="http://schemas.openxmlformats.org/officeDocument/2006/relationships/image" Target="../media/image27.png"/><Relationship Id="rId12"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9.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46.png"/><Relationship Id="rId7" Type="http://schemas.openxmlformats.org/officeDocument/2006/relationships/image" Target="../media/image41.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45.png"/><Relationship Id="rId8"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40.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44.png"/><Relationship Id="rId7" Type="http://schemas.openxmlformats.org/officeDocument/2006/relationships/image" Target="../media/image49.png"/><Relationship Id="rId8"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00"/>
              <a:t>Enhancing Low-Light Images Using Retinex Theory: An Approach to Initial Illumination Map Estimation through Local Variance Analysis</a:t>
            </a:r>
            <a:endParaRPr sz="2400"/>
          </a:p>
        </p:txBody>
      </p:sp>
      <p:sp>
        <p:nvSpPr>
          <p:cNvPr id="55" name="Google Shape;55;p13"/>
          <p:cNvSpPr txBox="1"/>
          <p:nvPr>
            <p:ph type="ctrTitle"/>
          </p:nvPr>
        </p:nvSpPr>
        <p:spPr>
          <a:xfrm>
            <a:off x="5144230" y="4263100"/>
            <a:ext cx="3845400" cy="694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n" sz="1200"/>
              <a:t>Presenter: Mohammed Saidul Islam, 220232724</a:t>
            </a:r>
            <a:endParaRPr sz="1200"/>
          </a:p>
          <a:p>
            <a:pPr indent="0" lvl="0" marL="0" rtl="0" algn="just">
              <a:spcBef>
                <a:spcPts val="0"/>
              </a:spcBef>
              <a:spcAft>
                <a:spcPts val="0"/>
              </a:spcAft>
              <a:buSzPts val="990"/>
              <a:buNone/>
            </a:pPr>
            <a:r>
              <a:rPr lang="en" sz="1200"/>
              <a:t>Course: EECS 6154 [Project]</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Mathematical formulation of the Approach</a:t>
            </a:r>
            <a:endParaRPr b="1" sz="2000"/>
          </a:p>
        </p:txBody>
      </p:sp>
      <p:sp>
        <p:nvSpPr>
          <p:cNvPr id="155" name="Google Shape;155;p22"/>
          <p:cNvSpPr txBox="1"/>
          <p:nvPr/>
        </p:nvSpPr>
        <p:spPr>
          <a:xfrm>
            <a:off x="605925" y="934475"/>
            <a:ext cx="8190600" cy="339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Pixel Neighborhood Analysis with Adaptive Neighborhood size</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Given an image   , for each pixel at location           , an initial neighborhood                     is defined which is a square region of size </a:t>
            </a:r>
            <a:r>
              <a:rPr b="1" i="1" lang="en">
                <a:solidFill>
                  <a:schemeClr val="dk1"/>
                </a:solidFill>
                <a:latin typeface="Inconsolata"/>
                <a:ea typeface="Inconsolata"/>
                <a:cs typeface="Inconsolata"/>
                <a:sym typeface="Inconsolata"/>
              </a:rPr>
              <a:t>(neighborhood_size)×(neighborhood_size)</a:t>
            </a:r>
            <a:r>
              <a:rPr lang="en">
                <a:solidFill>
                  <a:schemeClr val="dk1"/>
                </a:solidFill>
              </a:rPr>
              <a:t> centered at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The variance                                within this neighborhood is calculated as:</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where:            is the number of pixels in the neighborhood,              is the intensity of the pixel at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                          is the mean intensity of the pixels in the neighborhood, calculated as:</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pic>
        <p:nvPicPr>
          <p:cNvPr descr="{&quot;font&quot;:{&quot;family&quot;:&quot;Arial&quot;,&quot;size&quot;:13,&quot;color&quot;:&quot;#000000&quot;},&quot;type&quot;:&quot;$$&quot;,&quot;aid&quot;:null,&quot;backgroundColor&quot;:&quot;#FFFFFF&quot;,&quot;id&quot;:&quot;3&quot;,&quot;code&quot;:&quot;$$I$$&quot;,&quot;ts&quot;:1701536841890,&quot;cs&quot;:&quot;SBODELelr4HqZVZ4Cs77Ow==&quot;,&quot;size&quot;:{&quot;width&quot;:10.055111548556424,&quot;height&quot;:14.07612545931758}}" id="156" name="Google Shape;156;p22"/>
          <p:cNvPicPr preferRelativeResize="0"/>
          <p:nvPr/>
        </p:nvPicPr>
        <p:blipFill>
          <a:blip r:embed="rId3">
            <a:alphaModFix/>
          </a:blip>
          <a:stretch>
            <a:fillRect/>
          </a:stretch>
        </p:blipFill>
        <p:spPr>
          <a:xfrm>
            <a:off x="1982525" y="1449650"/>
            <a:ext cx="95775" cy="134075"/>
          </a:xfrm>
          <a:prstGeom prst="rect">
            <a:avLst/>
          </a:prstGeom>
          <a:noFill/>
          <a:ln>
            <a:noFill/>
          </a:ln>
        </p:spPr>
      </p:pic>
      <p:pic>
        <p:nvPicPr>
          <p:cNvPr descr="{&quot;id&quot;:&quot;7&quot;,&quot;backgroundColorModified&quot;:false,&quot;aid&quot;:null,&quot;font&quot;:{&quot;family&quot;:&quot;Arial&quot;,&quot;size&quot;:14,&quot;color&quot;:&quot;#000000&quot;},&quot;type&quot;:&quot;$$&quot;,&quot;backgroundColor&quot;:&quot;#FFFFFF&quot;,&quot;code&quot;:&quot;$$\\left(x,\\,y\\right)$$&quot;,&quot;ts&quot;:1701537263941,&quot;cs&quot;:&quot;r754s1X/7xjOD8xtyjssDw==&quot;,&quot;size&quot;:{&quot;width&quot;:49.666666666666664,&quot;height&quot;:22}}" id="157" name="Google Shape;157;p22"/>
          <p:cNvPicPr preferRelativeResize="0"/>
          <p:nvPr/>
        </p:nvPicPr>
        <p:blipFill>
          <a:blip r:embed="rId4">
            <a:alphaModFix/>
          </a:blip>
          <a:stretch>
            <a:fillRect/>
          </a:stretch>
        </p:blipFill>
        <p:spPr>
          <a:xfrm>
            <a:off x="4154575" y="1373763"/>
            <a:ext cx="473075" cy="209550"/>
          </a:xfrm>
          <a:prstGeom prst="rect">
            <a:avLst/>
          </a:prstGeom>
          <a:noFill/>
          <a:ln>
            <a:noFill/>
          </a:ln>
        </p:spPr>
      </p:pic>
      <p:pic>
        <p:nvPicPr>
          <p:cNvPr descr="{&quot;backgroundColorModified&quot;:false,&quot;backgroundColor&quot;:&quot;#FFFFFF&quot;,&quot;code&quot;:&quot;$$N_{init}\\left(x,\\,y\\right)$$&quot;,&quot;font&quot;:{&quot;color&quot;:&quot;#000000&quot;,&quot;family&quot;:&quot;Arial&quot;,&quot;size&quot;:14},&quot;id&quot;:&quot;7&quot;,&quot;type&quot;:&quot;$$&quot;,&quot;aid&quot;:null,&quot;ts&quot;:1701545148069,&quot;cs&quot;:&quot;3CSo5c/lvmVl/kK64fRFyw==&quot;,&quot;size&quot;:{&quot;width&quot;:95.33333333333333,&quot;height&quot;:22.000000000000018}}" id="158" name="Google Shape;158;p22"/>
          <p:cNvPicPr preferRelativeResize="0"/>
          <p:nvPr/>
        </p:nvPicPr>
        <p:blipFill>
          <a:blip r:embed="rId5">
            <a:alphaModFix/>
          </a:blip>
          <a:stretch>
            <a:fillRect/>
          </a:stretch>
        </p:blipFill>
        <p:spPr>
          <a:xfrm>
            <a:off x="6610400" y="1411518"/>
            <a:ext cx="908050" cy="209550"/>
          </a:xfrm>
          <a:prstGeom prst="rect">
            <a:avLst/>
          </a:prstGeom>
          <a:noFill/>
          <a:ln>
            <a:noFill/>
          </a:ln>
        </p:spPr>
      </p:pic>
      <p:pic>
        <p:nvPicPr>
          <p:cNvPr descr="{&quot;id&quot;:&quot;7&quot;,&quot;backgroundColorModified&quot;:false,&quot;aid&quot;:null,&quot;font&quot;:{&quot;family&quot;:&quot;Arial&quot;,&quot;size&quot;:14,&quot;color&quot;:&quot;#000000&quot;},&quot;type&quot;:&quot;$$&quot;,&quot;backgroundColor&quot;:&quot;#FFFFFF&quot;,&quot;code&quot;:&quot;$$\\left(x,\\,y\\right)$$&quot;,&quot;ts&quot;:1701537263941,&quot;cs&quot;:&quot;r754s1X/7xjOD8xtyjssDw==&quot;,&quot;size&quot;:{&quot;width&quot;:49.666666666666664,&quot;height&quot;:22}}" id="159" name="Google Shape;159;p22"/>
          <p:cNvPicPr preferRelativeResize="0"/>
          <p:nvPr/>
        </p:nvPicPr>
        <p:blipFill>
          <a:blip r:embed="rId4">
            <a:alphaModFix/>
          </a:blip>
          <a:stretch>
            <a:fillRect/>
          </a:stretch>
        </p:blipFill>
        <p:spPr>
          <a:xfrm>
            <a:off x="7689075" y="1621063"/>
            <a:ext cx="473075" cy="209550"/>
          </a:xfrm>
          <a:prstGeom prst="rect">
            <a:avLst/>
          </a:prstGeom>
          <a:noFill/>
          <a:ln>
            <a:noFill/>
          </a:ln>
        </p:spPr>
      </p:pic>
      <p:pic>
        <p:nvPicPr>
          <p:cNvPr descr="{&quot;type&quot;:&quot;$$&quot;,&quot;backgroundColorModified&quot;:false,&quot;font&quot;:{&quot;color&quot;:&quot;#000000&quot;,&quot;size&quot;:14,&quot;family&quot;:&quot;Arial&quot;},&quot;aid&quot;:null,&quot;id&quot;:&quot;8&quot;,&quot;code&quot;:&quot;$$Var\\,\\left(N_{init}\\left(x,\\,y\\right)\\right)$$&quot;,&quot;backgroundColor&quot;:&quot;#FFFFFF&quot;,&quot;ts&quot;:1701545309912,&quot;cs&quot;:&quot;PtnW05HDfxt2ZhzpppNR+g==&quot;,&quot;size&quot;:{&quot;width&quot;:153.83333333333334,&quot;height&quot;:22}}" id="160" name="Google Shape;160;p22"/>
          <p:cNvPicPr preferRelativeResize="0"/>
          <p:nvPr/>
        </p:nvPicPr>
        <p:blipFill>
          <a:blip r:embed="rId6">
            <a:alphaModFix/>
          </a:blip>
          <a:stretch>
            <a:fillRect/>
          </a:stretch>
        </p:blipFill>
        <p:spPr>
          <a:xfrm>
            <a:off x="1776350" y="1963964"/>
            <a:ext cx="1465263" cy="209550"/>
          </a:xfrm>
          <a:prstGeom prst="rect">
            <a:avLst/>
          </a:prstGeom>
          <a:noFill/>
          <a:ln>
            <a:noFill/>
          </a:ln>
        </p:spPr>
      </p:pic>
      <p:pic>
        <p:nvPicPr>
          <p:cNvPr descr="{&quot;type&quot;:&quot;$$&quot;,&quot;aid&quot;:null,&quot;code&quot;:&quot;$$Var\\left(N_{init}\\left(x,\\,y\\right)\\right)\\,=\\,\\frac{1}{\\left|N_{init}\\right|}\\sum_{\\left(i,\\,j\\right)\\in N}^{}\\left(I\\left(i,\\,j\\right)\\,-\\,\\mu\\left(N_{init}\\left(x,\\,y\\right)\\right)\\right)^{2}$$&quot;,&quot;font&quot;:{&quot;color&quot;:&quot;#000000&quot;,&quot;family&quot;:&quot;Arial&quot;,&quot;size&quot;:11.5},&quot;backgroundColorModified&quot;:false,&quot;id&quot;:&quot;9&quot;,&quot;backgroundColor&quot;:&quot;#FFFFFF&quot;,&quot;ts&quot;:1701545382295,&quot;cs&quot;:&quot;zycGNp9bf6TEfMC0ckmEQA==&quot;,&quot;size&quot;:{&quot;width&quot;:462,&quot;height&quot;:48}}" id="161" name="Google Shape;161;p22"/>
          <p:cNvPicPr preferRelativeResize="0"/>
          <p:nvPr/>
        </p:nvPicPr>
        <p:blipFill>
          <a:blip r:embed="rId7">
            <a:alphaModFix/>
          </a:blip>
          <a:stretch>
            <a:fillRect/>
          </a:stretch>
        </p:blipFill>
        <p:spPr>
          <a:xfrm>
            <a:off x="731050" y="2398039"/>
            <a:ext cx="4400550" cy="457200"/>
          </a:xfrm>
          <a:prstGeom prst="rect">
            <a:avLst/>
          </a:prstGeom>
          <a:noFill/>
          <a:ln>
            <a:noFill/>
          </a:ln>
        </p:spPr>
      </p:pic>
      <p:pic>
        <p:nvPicPr>
          <p:cNvPr descr="{&quot;font&quot;:{&quot;family&quot;:&quot;Arial&quot;,&quot;size&quot;:14,&quot;color&quot;:&quot;#000000&quot;},&quot;code&quot;:&quot;$$\\left|N_{init}\\right|$$&quot;,&quot;type&quot;:&quot;$$&quot;,&quot;backgroundColorModified&quot;:false,&quot;aid&quot;:null,&quot;backgroundColor&quot;:&quot;#FFFFFF&quot;,&quot;id&quot;:&quot;10&quot;,&quot;ts&quot;:1701545400314,&quot;cs&quot;:&quot;Oi1oIOZ66H4ucQravJsKUA==&quot;,&quot;size&quot;:{&quot;width&quot;:51.333333333333336,&quot;height&quot;:22}}" id="162" name="Google Shape;162;p22"/>
          <p:cNvPicPr preferRelativeResize="0"/>
          <p:nvPr/>
        </p:nvPicPr>
        <p:blipFill>
          <a:blip r:embed="rId8">
            <a:alphaModFix/>
          </a:blip>
          <a:stretch>
            <a:fillRect/>
          </a:stretch>
        </p:blipFill>
        <p:spPr>
          <a:xfrm>
            <a:off x="1287400" y="2978209"/>
            <a:ext cx="488950" cy="209550"/>
          </a:xfrm>
          <a:prstGeom prst="rect">
            <a:avLst/>
          </a:prstGeom>
          <a:noFill/>
          <a:ln>
            <a:noFill/>
          </a:ln>
        </p:spPr>
      </p:pic>
      <p:pic>
        <p:nvPicPr>
          <p:cNvPr descr="{&quot;id&quot;:&quot;11&quot;,&quot;type&quot;:&quot;$$&quot;,&quot;aid&quot;:null,&quot;font&quot;:{&quot;family&quot;:&quot;Arial&quot;,&quot;size&quot;:13.5,&quot;color&quot;:&quot;#000000&quot;},&quot;code&quot;:&quot;$$I\\left(i,\\,j\\right)$$&quot;,&quot;backgroundColorModified&quot;:false,&quot;backgroundColor&quot;:&quot;#FFFFFF&quot;,&quot;ts&quot;:1701537686813,&quot;cs&quot;:&quot;v1Z9b6RffW3YnaP7N1csOQ==&quot;,&quot;size&quot;:{&quot;width&quot;:55.3670971128609,&quot;height&quot;:21.999986614173242}}" id="163" name="Google Shape;163;p22"/>
          <p:cNvPicPr preferRelativeResize="0"/>
          <p:nvPr/>
        </p:nvPicPr>
        <p:blipFill>
          <a:blip r:embed="rId9">
            <a:alphaModFix/>
          </a:blip>
          <a:stretch>
            <a:fillRect/>
          </a:stretch>
        </p:blipFill>
        <p:spPr>
          <a:xfrm>
            <a:off x="5357200" y="2967599"/>
            <a:ext cx="527372" cy="209550"/>
          </a:xfrm>
          <a:prstGeom prst="rect">
            <a:avLst/>
          </a:prstGeom>
          <a:noFill/>
          <a:ln>
            <a:noFill/>
          </a:ln>
        </p:spPr>
      </p:pic>
      <p:pic>
        <p:nvPicPr>
          <p:cNvPr descr="{&quot;backgroundColor&quot;:&quot;#FFFFFF&quot;,&quot;backgroundColorModified&quot;:false,&quot;type&quot;:&quot;$$&quot;,&quot;code&quot;:&quot;$$\\left(i,\\,j\\right)$$&quot;,&quot;id&quot;:&quot;11&quot;,&quot;font&quot;:{&quot;color&quot;:&quot;#000000&quot;,&quot;family&quot;:&quot;Arial&quot;,&quot;size&quot;:13.5},&quot;aid&quot;:null,&quot;ts&quot;:1701537721852,&quot;cs&quot;:&quot;MpEjtMaxEDB08xBA4ABnRA==&quot;,&quot;size&quot;:{&quot;width&quot;:41.333333333333336,&quot;height&quot;:21.166666666666668}}" id="164" name="Google Shape;164;p22"/>
          <p:cNvPicPr preferRelativeResize="0"/>
          <p:nvPr/>
        </p:nvPicPr>
        <p:blipFill>
          <a:blip r:embed="rId10">
            <a:alphaModFix/>
          </a:blip>
          <a:stretch>
            <a:fillRect/>
          </a:stretch>
        </p:blipFill>
        <p:spPr>
          <a:xfrm>
            <a:off x="8259186" y="2971574"/>
            <a:ext cx="393700" cy="201613"/>
          </a:xfrm>
          <a:prstGeom prst="rect">
            <a:avLst/>
          </a:prstGeom>
          <a:noFill/>
          <a:ln>
            <a:noFill/>
          </a:ln>
        </p:spPr>
      </p:pic>
      <p:pic>
        <p:nvPicPr>
          <p:cNvPr descr="{&quot;backgroundColorModified&quot;:false,&quot;code&quot;:&quot;$$\\mu\\left(N_{init}\\left(x,\\,y\\right)\\right)$$&quot;,&quot;aid&quot;:null,&quot;font&quot;:{&quot;size&quot;:14,&quot;color&quot;:&quot;#000000&quot;,&quot;family&quot;:&quot;Arial&quot;},&quot;id&quot;:&quot;12&quot;,&quot;backgroundColor&quot;:&quot;#FFFFFF&quot;,&quot;type&quot;:&quot;$$&quot;,&quot;ts&quot;:1701545468817,&quot;cs&quot;:&quot;sdB63JnAgS1pFYfeBxGGNA==&quot;,&quot;size&quot;:{&quot;width&quot;:125.66666666666667,&quot;height&quot;:22}}" id="165" name="Google Shape;165;p22"/>
          <p:cNvPicPr preferRelativeResize="0"/>
          <p:nvPr/>
        </p:nvPicPr>
        <p:blipFill>
          <a:blip r:embed="rId11">
            <a:alphaModFix/>
          </a:blip>
          <a:stretch>
            <a:fillRect/>
          </a:stretch>
        </p:blipFill>
        <p:spPr>
          <a:xfrm>
            <a:off x="731050" y="3331430"/>
            <a:ext cx="1196975" cy="209550"/>
          </a:xfrm>
          <a:prstGeom prst="rect">
            <a:avLst/>
          </a:prstGeom>
          <a:noFill/>
          <a:ln>
            <a:noFill/>
          </a:ln>
        </p:spPr>
      </p:pic>
      <p:pic>
        <p:nvPicPr>
          <p:cNvPr descr="{&quot;backgroundColor&quot;:&quot;#FFFFFF&quot;,&quot;aid&quot;:null,&quot;font&quot;:{&quot;size&quot;:14,&quot;color&quot;:&quot;#000000&quot;,&quot;family&quot;:&quot;Arial&quot;},&quot;backgroundColorModified&quot;:false,&quot;id&quot;:&quot;13&quot;,&quot;code&quot;:&quot;$$\\mu\\left(N_{init}\\left(x,\\,y\\right)\\right)\\,=\\,\\frac{1}{\\left|N_{init}\\right|}\\sum_{\\left(i,\\,j\\right)\\in N_{init}}^{}I\\left(i,\\,j\\right)$$&quot;,&quot;type&quot;:&quot;$$&quot;,&quot;ts&quot;:1701545513043,&quot;cs&quot;:&quot;vXam8wTJVSKD9gUtSMlL1w==&quot;,&quot;size&quot;:{&quot;width&quot;:367,&quot;height&quot;:58.333333333333336}}" id="166" name="Google Shape;166;p22"/>
          <p:cNvPicPr preferRelativeResize="0"/>
          <p:nvPr/>
        </p:nvPicPr>
        <p:blipFill>
          <a:blip r:embed="rId12">
            <a:alphaModFix/>
          </a:blip>
          <a:stretch>
            <a:fillRect/>
          </a:stretch>
        </p:blipFill>
        <p:spPr>
          <a:xfrm>
            <a:off x="762000" y="3690062"/>
            <a:ext cx="3495675" cy="555625"/>
          </a:xfrm>
          <a:prstGeom prst="rect">
            <a:avLst/>
          </a:prstGeom>
          <a:noFill/>
          <a:ln>
            <a:noFill/>
          </a:ln>
        </p:spPr>
      </p:pic>
      <p:sp>
        <p:nvSpPr>
          <p:cNvPr id="167" name="Google Shape;16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Mathematical formulation of the Approach</a:t>
            </a:r>
            <a:endParaRPr b="1" sz="2000"/>
          </a:p>
        </p:txBody>
      </p:sp>
      <p:sp>
        <p:nvSpPr>
          <p:cNvPr id="173" name="Google Shape;173;p23"/>
          <p:cNvSpPr txBox="1"/>
          <p:nvPr/>
        </p:nvSpPr>
        <p:spPr>
          <a:xfrm>
            <a:off x="605925" y="934475"/>
            <a:ext cx="8190600" cy="245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Pixel Neighborhood Analysis with Adaptive Neighborhood size</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Next, based on the result of initial variance                                calculation, a new neighborhood size is selected based on the following criteria,</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If                                 is greater than </a:t>
            </a:r>
            <a:r>
              <a:rPr b="1" i="1" lang="en">
                <a:solidFill>
                  <a:schemeClr val="dk1"/>
                </a:solidFill>
                <a:latin typeface="Inconsolata"/>
                <a:ea typeface="Inconsolata"/>
                <a:cs typeface="Inconsolata"/>
                <a:sym typeface="Inconsolata"/>
              </a:rPr>
              <a:t>variance_threshold</a:t>
            </a:r>
            <a:r>
              <a:rPr lang="en">
                <a:solidFill>
                  <a:schemeClr val="dk1"/>
                </a:solidFill>
              </a:rPr>
              <a:t>,</a:t>
            </a:r>
            <a:r>
              <a:rPr b="1" lang="en">
                <a:solidFill>
                  <a:schemeClr val="dk1"/>
                </a:solidFill>
                <a:latin typeface="Inconsolata"/>
                <a:ea typeface="Inconsolata"/>
                <a:cs typeface="Inconsolata"/>
                <a:sym typeface="Inconsolata"/>
              </a:rPr>
              <a:t> </a:t>
            </a:r>
            <a:r>
              <a:rPr lang="en">
                <a:solidFill>
                  <a:schemeClr val="dk1"/>
                </a:solidFill>
              </a:rPr>
              <a:t>then a small neighborhood size (3x3) is selected</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The small neighborhood size indicates the presence of piecewise smoothness with sharp discontinuities</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pic>
        <p:nvPicPr>
          <p:cNvPr descr="{&quot;type&quot;:&quot;$$&quot;,&quot;backgroundColorModified&quot;:false,&quot;font&quot;:{&quot;color&quot;:&quot;#000000&quot;,&quot;size&quot;:14,&quot;family&quot;:&quot;Arial&quot;},&quot;aid&quot;:null,&quot;id&quot;:&quot;8&quot;,&quot;code&quot;:&quot;$$Var\\,\\left(N_{init}\\left(x,\\,y\\right)\\right)$$&quot;,&quot;backgroundColor&quot;:&quot;#FFFFFF&quot;,&quot;ts&quot;:1701545309912,&quot;cs&quot;:&quot;PtnW05HDfxt2ZhzpppNR+g==&quot;,&quot;size&quot;:{&quot;width&quot;:153.83333333333334,&quot;height&quot;:22}}" id="174" name="Google Shape;174;p23"/>
          <p:cNvPicPr preferRelativeResize="0"/>
          <p:nvPr/>
        </p:nvPicPr>
        <p:blipFill>
          <a:blip r:embed="rId3">
            <a:alphaModFix/>
          </a:blip>
          <a:stretch>
            <a:fillRect/>
          </a:stretch>
        </p:blipFill>
        <p:spPr>
          <a:xfrm>
            <a:off x="4093688" y="1388889"/>
            <a:ext cx="1465263" cy="209550"/>
          </a:xfrm>
          <a:prstGeom prst="rect">
            <a:avLst/>
          </a:prstGeom>
          <a:noFill/>
          <a:ln>
            <a:noFill/>
          </a:ln>
        </p:spPr>
      </p:pic>
      <p:pic>
        <p:nvPicPr>
          <p:cNvPr descr="{&quot;type&quot;:&quot;$$&quot;,&quot;backgroundColorModified&quot;:false,&quot;font&quot;:{&quot;color&quot;:&quot;#000000&quot;,&quot;size&quot;:14,&quot;family&quot;:&quot;Arial&quot;},&quot;aid&quot;:null,&quot;id&quot;:&quot;8&quot;,&quot;code&quot;:&quot;$$Var\\,\\left(N_{init}\\left(x,\\,y\\right)\\right)$$&quot;,&quot;backgroundColor&quot;:&quot;#FFFFFF&quot;,&quot;ts&quot;:1701545309912,&quot;cs&quot;:&quot;PtnW05HDfxt2ZhzpppNR+g==&quot;,&quot;size&quot;:{&quot;width&quot;:153.83333333333334,&quot;height&quot;:22}}" id="175" name="Google Shape;175;p23"/>
          <p:cNvPicPr preferRelativeResize="0"/>
          <p:nvPr/>
        </p:nvPicPr>
        <p:blipFill>
          <a:blip r:embed="rId3">
            <a:alphaModFix/>
          </a:blip>
          <a:stretch>
            <a:fillRect/>
          </a:stretch>
        </p:blipFill>
        <p:spPr>
          <a:xfrm>
            <a:off x="1334538" y="1950614"/>
            <a:ext cx="1465263" cy="209550"/>
          </a:xfrm>
          <a:prstGeom prst="rect">
            <a:avLst/>
          </a:prstGeom>
          <a:noFill/>
          <a:ln>
            <a:noFill/>
          </a:ln>
        </p:spPr>
      </p:pic>
      <p:sp>
        <p:nvSpPr>
          <p:cNvPr id="176" name="Google Shape;17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Mathematical formulation of the Approach</a:t>
            </a:r>
            <a:endParaRPr b="1" sz="2000"/>
          </a:p>
        </p:txBody>
      </p:sp>
      <p:sp>
        <p:nvSpPr>
          <p:cNvPr id="182" name="Google Shape;182;p24"/>
          <p:cNvSpPr txBox="1"/>
          <p:nvPr/>
        </p:nvSpPr>
        <p:spPr>
          <a:xfrm>
            <a:off x="605925" y="859300"/>
            <a:ext cx="8291100" cy="425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Constructing the Illumination component</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Finally, for each pixel at            , we compare the </a:t>
            </a:r>
            <a:r>
              <a:rPr b="1" i="1" lang="en">
                <a:solidFill>
                  <a:schemeClr val="dk1"/>
                </a:solidFill>
                <a:latin typeface="Inconsolata"/>
                <a:ea typeface="Inconsolata"/>
                <a:cs typeface="Inconsolata"/>
                <a:sym typeface="Inconsolata"/>
              </a:rPr>
              <a:t>neighborhood_size</a:t>
            </a:r>
            <a:r>
              <a:rPr lang="en">
                <a:solidFill>
                  <a:schemeClr val="dk1"/>
                </a:solidFill>
              </a:rPr>
              <a:t>,  </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If </a:t>
            </a:r>
            <a:r>
              <a:rPr b="1" i="1" lang="en">
                <a:solidFill>
                  <a:schemeClr val="dk1"/>
                </a:solidFill>
                <a:latin typeface="Inconsolata"/>
                <a:ea typeface="Inconsolata"/>
                <a:cs typeface="Inconsolata"/>
                <a:sym typeface="Inconsolata"/>
              </a:rPr>
              <a:t>neighborhood_size</a:t>
            </a:r>
            <a:r>
              <a:rPr lang="en">
                <a:solidFill>
                  <a:schemeClr val="dk1"/>
                </a:solidFill>
              </a:rPr>
              <a:t> &gt; </a:t>
            </a:r>
            <a:r>
              <a:rPr b="1" i="1" lang="en">
                <a:solidFill>
                  <a:schemeClr val="dk1"/>
                </a:solidFill>
                <a:latin typeface="Inconsolata"/>
                <a:ea typeface="Inconsolata"/>
                <a:cs typeface="Inconsolata"/>
                <a:sym typeface="Inconsolata"/>
              </a:rPr>
              <a:t>small_neighborhood_size</a:t>
            </a:r>
            <a:r>
              <a:rPr lang="en">
                <a:solidFill>
                  <a:schemeClr val="dk1"/>
                </a:solidFill>
              </a:rPr>
              <a:t>, the pixel is assumed to be part of a smoothly varying region (illumination), and its value in the illumination component                is set to the maximum of the intensity value across three channels                           </a:t>
            </a:r>
            <a:r>
              <a:rPr i="1" lang="en">
                <a:solidFill>
                  <a:schemeClr val="dk1"/>
                </a:solidFill>
              </a:rPr>
              <a:t>[with the assumption that the illumination is at least the maximal value of three channels at a certain location]</a:t>
            </a:r>
            <a:endParaRPr i="1">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If  </a:t>
            </a:r>
            <a:r>
              <a:rPr b="1" i="1" lang="en">
                <a:solidFill>
                  <a:schemeClr val="dk1"/>
                </a:solidFill>
                <a:latin typeface="Inconsolata"/>
                <a:ea typeface="Inconsolata"/>
                <a:cs typeface="Inconsolata"/>
                <a:sym typeface="Inconsolata"/>
              </a:rPr>
              <a:t>neighborhood_size</a:t>
            </a:r>
            <a:r>
              <a:rPr lang="en">
                <a:solidFill>
                  <a:schemeClr val="dk1"/>
                </a:solidFill>
              </a:rPr>
              <a:t>  == </a:t>
            </a:r>
            <a:r>
              <a:rPr b="1" i="1" lang="en">
                <a:solidFill>
                  <a:schemeClr val="dk1"/>
                </a:solidFill>
                <a:latin typeface="Inconsolata"/>
                <a:ea typeface="Inconsolata"/>
                <a:cs typeface="Inconsolata"/>
                <a:sym typeface="Inconsolata"/>
              </a:rPr>
              <a:t>small_neighborhood_size</a:t>
            </a:r>
            <a:r>
              <a:rPr lang="en">
                <a:solidFill>
                  <a:schemeClr val="dk1"/>
                </a:solidFill>
              </a:rPr>
              <a:t>, the pixel is in a region with significant variation (more likely reflectance), and its value in               is set to the average intensity of its neighborhood, which is calculated as                          .    </a:t>
            </a:r>
            <a:endParaRPr>
              <a:solidFill>
                <a:schemeClr val="dk1"/>
              </a:solidFill>
            </a:endParaRPr>
          </a:p>
          <a:p>
            <a:pPr indent="0" lvl="0" marL="0" rtl="0" algn="l">
              <a:spcBef>
                <a:spcPts val="1000"/>
              </a:spcBef>
              <a:spcAft>
                <a:spcPts val="0"/>
              </a:spcAft>
              <a:buNone/>
            </a:pPr>
            <a:r>
              <a:rPr lang="en">
                <a:solidFill>
                  <a:schemeClr val="dk1"/>
                </a:solidFill>
              </a:rPr>
              <a:t>where                      is the newly selected neighborhood size.</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pic>
        <p:nvPicPr>
          <p:cNvPr descr="{&quot;id&quot;:&quot;7&quot;,&quot;backgroundColorModified&quot;:false,&quot;aid&quot;:null,&quot;font&quot;:{&quot;family&quot;:&quot;Arial&quot;,&quot;size&quot;:14,&quot;color&quot;:&quot;#000000&quot;},&quot;type&quot;:&quot;$$&quot;,&quot;backgroundColor&quot;:&quot;#FFFFFF&quot;,&quot;code&quot;:&quot;$$\\left(x,\\,y\\right)$$&quot;,&quot;ts&quot;:1701537263941,&quot;cs&quot;:&quot;r754s1X/7xjOD8xtyjssDw==&quot;,&quot;size&quot;:{&quot;width&quot;:49.666666666666664,&quot;height&quot;:22}}" id="183" name="Google Shape;183;p24"/>
          <p:cNvPicPr preferRelativeResize="0"/>
          <p:nvPr/>
        </p:nvPicPr>
        <p:blipFill>
          <a:blip r:embed="rId3">
            <a:alphaModFix/>
          </a:blip>
          <a:stretch>
            <a:fillRect/>
          </a:stretch>
        </p:blipFill>
        <p:spPr>
          <a:xfrm>
            <a:off x="2630575" y="1297563"/>
            <a:ext cx="473075" cy="209550"/>
          </a:xfrm>
          <a:prstGeom prst="rect">
            <a:avLst/>
          </a:prstGeom>
          <a:noFill/>
          <a:ln>
            <a:noFill/>
          </a:ln>
        </p:spPr>
      </p:pic>
      <p:pic>
        <p:nvPicPr>
          <p:cNvPr descr="{&quot;type&quot;:&quot;$$&quot;,&quot;id&quot;:&quot;14&quot;,&quot;code&quot;:&quot;$$L\\left(x,\\,y\\right)$$&quot;,&quot;aid&quot;:null,&quot;font&quot;:{&quot;color&quot;:&quot;#000000&quot;,&quot;family&quot;:&quot;Arial&quot;,&quot;size&quot;:14},&quot;backgroundColor&quot;:&quot;#FFFFFF&quot;,&quot;ts&quot;:1701538169606,&quot;cs&quot;:&quot;K7QP1UOgBlKXnHZ0sMLcjg==&quot;,&quot;size&quot;:{&quot;width&quot;:66,&quot;height&quot;:22}}" id="184" name="Google Shape;184;p24"/>
          <p:cNvPicPr preferRelativeResize="0"/>
          <p:nvPr/>
        </p:nvPicPr>
        <p:blipFill>
          <a:blip r:embed="rId4">
            <a:alphaModFix/>
          </a:blip>
          <a:stretch>
            <a:fillRect/>
          </a:stretch>
        </p:blipFill>
        <p:spPr>
          <a:xfrm>
            <a:off x="6834850" y="1868300"/>
            <a:ext cx="628650" cy="209550"/>
          </a:xfrm>
          <a:prstGeom prst="rect">
            <a:avLst/>
          </a:prstGeom>
          <a:noFill/>
          <a:ln>
            <a:noFill/>
          </a:ln>
        </p:spPr>
      </p:pic>
      <p:pic>
        <p:nvPicPr>
          <p:cNvPr descr="{&quot;font&quot;:{&quot;color&quot;:&quot;#000000&quot;,&quot;family&quot;:&quot;Arial&quot;,&quot;size&quot;:14},&quot;aid&quot;:null,&quot;id&quot;:&quot;15&quot;,&quot;backgroundColorModified&quot;:false,&quot;type&quot;:&quot;$$&quot;,&quot;backgroundColor&quot;:&quot;#FFFFFF&quot;,&quot;code&quot;:&quot;$$max\\left(I\\left(x,\\,y\\right)\\right)$$&quot;,&quot;ts&quot;:1701538242359,&quot;cs&quot;:&quot;nt9N00K89cuq/Xd8cIKroA==&quot;,&quot;size&quot;:{&quot;width&quot;:122.66666666666667,&quot;height&quot;:22}}" id="185" name="Google Shape;185;p24"/>
          <p:cNvPicPr preferRelativeResize="0"/>
          <p:nvPr/>
        </p:nvPicPr>
        <p:blipFill>
          <a:blip r:embed="rId5">
            <a:alphaModFix/>
          </a:blip>
          <a:stretch>
            <a:fillRect/>
          </a:stretch>
        </p:blipFill>
        <p:spPr>
          <a:xfrm>
            <a:off x="5462869" y="2077850"/>
            <a:ext cx="1168400" cy="209550"/>
          </a:xfrm>
          <a:prstGeom prst="rect">
            <a:avLst/>
          </a:prstGeom>
          <a:noFill/>
          <a:ln>
            <a:noFill/>
          </a:ln>
        </p:spPr>
      </p:pic>
      <p:pic>
        <p:nvPicPr>
          <p:cNvPr descr="{&quot;type&quot;:&quot;$$&quot;,&quot;id&quot;:&quot;14&quot;,&quot;code&quot;:&quot;$$L\\left(x,\\,y\\right)$$&quot;,&quot;aid&quot;:null,&quot;font&quot;:{&quot;color&quot;:&quot;#000000&quot;,&quot;family&quot;:&quot;Arial&quot;,&quot;size&quot;:14},&quot;backgroundColor&quot;:&quot;#FFFFFF&quot;,&quot;ts&quot;:1701538169606,&quot;cs&quot;:&quot;K7QP1UOgBlKXnHZ0sMLcjg==&quot;,&quot;size&quot;:{&quot;width&quot;:66,&quot;height&quot;:22}}" id="186" name="Google Shape;186;p24"/>
          <p:cNvPicPr preferRelativeResize="0"/>
          <p:nvPr/>
        </p:nvPicPr>
        <p:blipFill>
          <a:blip r:embed="rId4">
            <a:alphaModFix/>
          </a:blip>
          <a:stretch>
            <a:fillRect/>
          </a:stretch>
        </p:blipFill>
        <p:spPr>
          <a:xfrm>
            <a:off x="5091500" y="2852700"/>
            <a:ext cx="628650" cy="209550"/>
          </a:xfrm>
          <a:prstGeom prst="rect">
            <a:avLst/>
          </a:prstGeom>
          <a:noFill/>
          <a:ln>
            <a:noFill/>
          </a:ln>
        </p:spPr>
      </p:pic>
      <p:pic>
        <p:nvPicPr>
          <p:cNvPr descr="{&quot;code&quot;:&quot;$$\\mu\\left(N_{new}\\left(x,\\,y\\right)\\right)$$&quot;,&quot;backgroundColorModified&quot;:false,&quot;backgroundColor&quot;:&quot;#FFFFFF&quot;,&quot;font&quot;:{&quot;family&quot;:&quot;Arial&quot;,&quot;size&quot;:14,&quot;color&quot;:&quot;#000000&quot;},&quot;aid&quot;:null,&quot;id&quot;:&quot;12&quot;,&quot;type&quot;:&quot;$$&quot;,&quot;ts&quot;:1701546266488,&quot;cs&quot;:&quot;HSzXjDyE2FDVRVWU0qzSRg==&quot;,&quot;size&quot;:{&quot;width&quot;:127.66666666666667,&quot;height&quot;:22}}" id="187" name="Google Shape;187;p24"/>
          <p:cNvPicPr preferRelativeResize="0"/>
          <p:nvPr/>
        </p:nvPicPr>
        <p:blipFill>
          <a:blip r:embed="rId6">
            <a:alphaModFix/>
          </a:blip>
          <a:stretch>
            <a:fillRect/>
          </a:stretch>
        </p:blipFill>
        <p:spPr>
          <a:xfrm>
            <a:off x="4093450" y="3062247"/>
            <a:ext cx="1216025" cy="209550"/>
          </a:xfrm>
          <a:prstGeom prst="rect">
            <a:avLst/>
          </a:prstGeom>
          <a:noFill/>
          <a:ln>
            <a:noFill/>
          </a:ln>
        </p:spPr>
      </p:pic>
      <p:pic>
        <p:nvPicPr>
          <p:cNvPr descr="{&quot;aid&quot;:null,&quot;code&quot;:&quot;$$N_{new}\\left(x,\\,y\\right)$$&quot;,&quot;backgroundColorModified&quot;:false,&quot;backgroundColor&quot;:&quot;#FFFFFF&quot;,&quot;font&quot;:{&quot;color&quot;:&quot;#000000&quot;,&quot;size&quot;:14,&quot;family&quot;:&quot;Arial&quot;},&quot;id&quot;:&quot;17&quot;,&quot;type&quot;:&quot;$$&quot;,&quot;ts&quot;:1701546211823,&quot;cs&quot;:&quot;AxWkIAy3a8elKyoe+80uHQ==&quot;,&quot;size&quot;:{&quot;width&quot;:97.33333333333333,&quot;height&quot;:22}}" id="188" name="Google Shape;188;p24"/>
          <p:cNvPicPr preferRelativeResize="0"/>
          <p:nvPr/>
        </p:nvPicPr>
        <p:blipFill>
          <a:blip r:embed="rId7">
            <a:alphaModFix/>
          </a:blip>
          <a:stretch>
            <a:fillRect/>
          </a:stretch>
        </p:blipFill>
        <p:spPr>
          <a:xfrm>
            <a:off x="1259050" y="3405850"/>
            <a:ext cx="927100" cy="209550"/>
          </a:xfrm>
          <a:prstGeom prst="rect">
            <a:avLst/>
          </a:prstGeom>
          <a:noFill/>
          <a:ln>
            <a:noFill/>
          </a:ln>
        </p:spPr>
      </p:pic>
      <p:sp>
        <p:nvSpPr>
          <p:cNvPr id="189" name="Google Shape;18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Mathematical formulation of the Approach</a:t>
            </a:r>
            <a:endParaRPr b="1" sz="2000"/>
          </a:p>
        </p:txBody>
      </p:sp>
      <p:sp>
        <p:nvSpPr>
          <p:cNvPr id="195" name="Google Shape;195;p25"/>
          <p:cNvSpPr txBox="1"/>
          <p:nvPr/>
        </p:nvSpPr>
        <p:spPr>
          <a:xfrm>
            <a:off x="605925" y="859300"/>
            <a:ext cx="8291100" cy="2493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Constructing the Reflectance component</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For each pixel at            , the reflectance component is constructed as,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pic>
        <p:nvPicPr>
          <p:cNvPr descr="{&quot;id&quot;:&quot;7&quot;,&quot;backgroundColorModified&quot;:false,&quot;aid&quot;:null,&quot;font&quot;:{&quot;family&quot;:&quot;Arial&quot;,&quot;size&quot;:14,&quot;color&quot;:&quot;#000000&quot;},&quot;type&quot;:&quot;$$&quot;,&quot;backgroundColor&quot;:&quot;#FFFFFF&quot;,&quot;code&quot;:&quot;$$\\left(x,\\,y\\right)$$&quot;,&quot;ts&quot;:1701537263941,&quot;cs&quot;:&quot;r754s1X/7xjOD8xtyjssDw==&quot;,&quot;size&quot;:{&quot;width&quot;:49.666666666666664,&quot;height&quot;:22}}" id="196" name="Google Shape;196;p25"/>
          <p:cNvPicPr preferRelativeResize="0"/>
          <p:nvPr/>
        </p:nvPicPr>
        <p:blipFill>
          <a:blip r:embed="rId3">
            <a:alphaModFix/>
          </a:blip>
          <a:stretch>
            <a:fillRect/>
          </a:stretch>
        </p:blipFill>
        <p:spPr>
          <a:xfrm>
            <a:off x="2097175" y="1297563"/>
            <a:ext cx="473075" cy="209550"/>
          </a:xfrm>
          <a:prstGeom prst="rect">
            <a:avLst/>
          </a:prstGeom>
          <a:noFill/>
          <a:ln>
            <a:noFill/>
          </a:ln>
        </p:spPr>
      </p:pic>
      <p:pic>
        <p:nvPicPr>
          <p:cNvPr descr="{&quot;code&quot;:&quot;$$R\\left(x,\\,y\\right)\\,=\\,I\\left(x,\\,y\\right)\\,/\\,L\\left(x,\\,y\\right)$$&quot;,&quot;backgroundColor&quot;:&quot;#FFFFFF&quot;,&quot;aid&quot;:null,&quot;id&quot;:&quot;16&quot;,&quot;type&quot;:&quot;$$&quot;,&quot;font&quot;:{&quot;size&quot;:14,&quot;family&quot;:&quot;Arial&quot;,&quot;color&quot;:&quot;#000000&quot;},&quot;ts&quot;:1701538810705,&quot;cs&quot;:&quot;7x+r7930FeqGPPz1M/Nv8w==&quot;,&quot;size&quot;:{&quot;width&quot;:255.59999999999994,&quot;height&quot;:22}}" id="197" name="Google Shape;197;p25"/>
          <p:cNvPicPr preferRelativeResize="0"/>
          <p:nvPr/>
        </p:nvPicPr>
        <p:blipFill>
          <a:blip r:embed="rId4">
            <a:alphaModFix/>
          </a:blip>
          <a:stretch>
            <a:fillRect/>
          </a:stretch>
        </p:blipFill>
        <p:spPr>
          <a:xfrm>
            <a:off x="702775" y="1723250"/>
            <a:ext cx="2434590" cy="209550"/>
          </a:xfrm>
          <a:prstGeom prst="rect">
            <a:avLst/>
          </a:prstGeom>
          <a:noFill/>
          <a:ln>
            <a:noFill/>
          </a:ln>
        </p:spPr>
      </p:pic>
      <p:sp>
        <p:nvSpPr>
          <p:cNvPr id="198" name="Google Shape;19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Results</a:t>
            </a:r>
            <a:endParaRPr b="1" sz="2000"/>
          </a:p>
        </p:txBody>
      </p:sp>
      <p:sp>
        <p:nvSpPr>
          <p:cNvPr id="204" name="Google Shape;204;p26"/>
          <p:cNvSpPr txBox="1"/>
          <p:nvPr/>
        </p:nvSpPr>
        <p:spPr>
          <a:xfrm>
            <a:off x="605925" y="706900"/>
            <a:ext cx="74523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600">
                <a:solidFill>
                  <a:schemeClr val="dk1"/>
                </a:solidFill>
              </a:rPr>
              <a:t>Illumination component at different variance threshold</a:t>
            </a:r>
            <a:endParaRPr>
              <a:solidFill>
                <a:schemeClr val="dk1"/>
              </a:solidFill>
            </a:endParaRPr>
          </a:p>
        </p:txBody>
      </p:sp>
      <p:sp>
        <p:nvSpPr>
          <p:cNvPr id="205" name="Google Shape;205;p26"/>
          <p:cNvSpPr txBox="1"/>
          <p:nvPr/>
        </p:nvSpPr>
        <p:spPr>
          <a:xfrm>
            <a:off x="1358875" y="3349725"/>
            <a:ext cx="109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Var = 50</a:t>
            </a:r>
            <a:endParaRPr>
              <a:solidFill>
                <a:schemeClr val="dk1"/>
              </a:solidFill>
            </a:endParaRPr>
          </a:p>
        </p:txBody>
      </p:sp>
      <p:sp>
        <p:nvSpPr>
          <p:cNvPr id="206" name="Google Shape;206;p26"/>
          <p:cNvSpPr txBox="1"/>
          <p:nvPr/>
        </p:nvSpPr>
        <p:spPr>
          <a:xfrm>
            <a:off x="4026600" y="3349725"/>
            <a:ext cx="12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Var = 150</a:t>
            </a:r>
            <a:endParaRPr>
              <a:solidFill>
                <a:schemeClr val="dk1"/>
              </a:solidFill>
            </a:endParaRPr>
          </a:p>
        </p:txBody>
      </p:sp>
      <p:sp>
        <p:nvSpPr>
          <p:cNvPr id="207" name="Google Shape;207;p26"/>
          <p:cNvSpPr txBox="1"/>
          <p:nvPr/>
        </p:nvSpPr>
        <p:spPr>
          <a:xfrm>
            <a:off x="6730600" y="3349725"/>
            <a:ext cx="12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Var = 300</a:t>
            </a:r>
            <a:endParaRPr>
              <a:solidFill>
                <a:schemeClr val="dk1"/>
              </a:solidFill>
            </a:endParaRPr>
          </a:p>
        </p:txBody>
      </p:sp>
      <p:pic>
        <p:nvPicPr>
          <p:cNvPr id="208" name="Google Shape;208;p26"/>
          <p:cNvPicPr preferRelativeResize="0"/>
          <p:nvPr/>
        </p:nvPicPr>
        <p:blipFill>
          <a:blip r:embed="rId3">
            <a:alphaModFix/>
          </a:blip>
          <a:stretch>
            <a:fillRect/>
          </a:stretch>
        </p:blipFill>
        <p:spPr>
          <a:xfrm>
            <a:off x="685800" y="1290400"/>
            <a:ext cx="2441449" cy="1554479"/>
          </a:xfrm>
          <a:prstGeom prst="rect">
            <a:avLst/>
          </a:prstGeom>
          <a:noFill/>
          <a:ln>
            <a:noFill/>
          </a:ln>
        </p:spPr>
      </p:pic>
      <p:pic>
        <p:nvPicPr>
          <p:cNvPr id="209" name="Google Shape;209;p26"/>
          <p:cNvPicPr preferRelativeResize="0"/>
          <p:nvPr/>
        </p:nvPicPr>
        <p:blipFill>
          <a:blip r:embed="rId4">
            <a:alphaModFix/>
          </a:blip>
          <a:stretch>
            <a:fillRect/>
          </a:stretch>
        </p:blipFill>
        <p:spPr>
          <a:xfrm>
            <a:off x="3427474" y="1290400"/>
            <a:ext cx="2441446" cy="1554481"/>
          </a:xfrm>
          <a:prstGeom prst="rect">
            <a:avLst/>
          </a:prstGeom>
          <a:noFill/>
          <a:ln>
            <a:noFill/>
          </a:ln>
        </p:spPr>
      </p:pic>
      <p:pic>
        <p:nvPicPr>
          <p:cNvPr id="210" name="Google Shape;210;p26"/>
          <p:cNvPicPr preferRelativeResize="0"/>
          <p:nvPr/>
        </p:nvPicPr>
        <p:blipFill>
          <a:blip r:embed="rId5">
            <a:alphaModFix/>
          </a:blip>
          <a:stretch>
            <a:fillRect/>
          </a:stretch>
        </p:blipFill>
        <p:spPr>
          <a:xfrm>
            <a:off x="6131470" y="1290400"/>
            <a:ext cx="2441447" cy="1554480"/>
          </a:xfrm>
          <a:prstGeom prst="rect">
            <a:avLst/>
          </a:prstGeom>
          <a:noFill/>
          <a:ln>
            <a:noFill/>
          </a:ln>
        </p:spPr>
      </p:pic>
      <p:sp>
        <p:nvSpPr>
          <p:cNvPr id="211" name="Google Shape;21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Results</a:t>
            </a:r>
            <a:endParaRPr b="1" sz="2000"/>
          </a:p>
        </p:txBody>
      </p:sp>
      <p:sp>
        <p:nvSpPr>
          <p:cNvPr id="217" name="Google Shape;217;p27"/>
          <p:cNvSpPr txBox="1"/>
          <p:nvPr/>
        </p:nvSpPr>
        <p:spPr>
          <a:xfrm>
            <a:off x="605925" y="706900"/>
            <a:ext cx="74523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600">
                <a:solidFill>
                  <a:schemeClr val="dk1"/>
                </a:solidFill>
              </a:rPr>
              <a:t>Reflectance component at different variance threshold</a:t>
            </a:r>
            <a:endParaRPr>
              <a:solidFill>
                <a:schemeClr val="dk1"/>
              </a:solidFill>
            </a:endParaRPr>
          </a:p>
        </p:txBody>
      </p:sp>
      <p:sp>
        <p:nvSpPr>
          <p:cNvPr id="218" name="Google Shape;218;p27"/>
          <p:cNvSpPr txBox="1"/>
          <p:nvPr/>
        </p:nvSpPr>
        <p:spPr>
          <a:xfrm>
            <a:off x="1396600" y="3380625"/>
            <a:ext cx="109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Var = 50</a:t>
            </a:r>
            <a:endParaRPr>
              <a:solidFill>
                <a:schemeClr val="dk1"/>
              </a:solidFill>
            </a:endParaRPr>
          </a:p>
        </p:txBody>
      </p:sp>
      <p:sp>
        <p:nvSpPr>
          <p:cNvPr id="219" name="Google Shape;219;p27"/>
          <p:cNvSpPr txBox="1"/>
          <p:nvPr/>
        </p:nvSpPr>
        <p:spPr>
          <a:xfrm>
            <a:off x="4179000" y="3380625"/>
            <a:ext cx="12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Var = 150</a:t>
            </a:r>
            <a:endParaRPr>
              <a:solidFill>
                <a:schemeClr val="dk1"/>
              </a:solidFill>
            </a:endParaRPr>
          </a:p>
        </p:txBody>
      </p:sp>
      <p:sp>
        <p:nvSpPr>
          <p:cNvPr id="220" name="Google Shape;220;p27"/>
          <p:cNvSpPr txBox="1"/>
          <p:nvPr/>
        </p:nvSpPr>
        <p:spPr>
          <a:xfrm>
            <a:off x="7035350" y="3380625"/>
            <a:ext cx="12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Var = 300</a:t>
            </a:r>
            <a:endParaRPr>
              <a:solidFill>
                <a:schemeClr val="dk1"/>
              </a:solidFill>
            </a:endParaRPr>
          </a:p>
        </p:txBody>
      </p:sp>
      <p:pic>
        <p:nvPicPr>
          <p:cNvPr id="221" name="Google Shape;221;p27"/>
          <p:cNvPicPr preferRelativeResize="0"/>
          <p:nvPr/>
        </p:nvPicPr>
        <p:blipFill>
          <a:blip r:embed="rId3">
            <a:alphaModFix/>
          </a:blip>
          <a:stretch>
            <a:fillRect/>
          </a:stretch>
        </p:blipFill>
        <p:spPr>
          <a:xfrm>
            <a:off x="723525" y="1290400"/>
            <a:ext cx="2441450" cy="1554481"/>
          </a:xfrm>
          <a:prstGeom prst="rect">
            <a:avLst/>
          </a:prstGeom>
          <a:noFill/>
          <a:ln>
            <a:noFill/>
          </a:ln>
        </p:spPr>
      </p:pic>
      <p:pic>
        <p:nvPicPr>
          <p:cNvPr id="222" name="Google Shape;222;p27"/>
          <p:cNvPicPr preferRelativeResize="0"/>
          <p:nvPr/>
        </p:nvPicPr>
        <p:blipFill>
          <a:blip r:embed="rId4">
            <a:alphaModFix/>
          </a:blip>
          <a:stretch>
            <a:fillRect/>
          </a:stretch>
        </p:blipFill>
        <p:spPr>
          <a:xfrm>
            <a:off x="3579875" y="1290400"/>
            <a:ext cx="2441448" cy="1554480"/>
          </a:xfrm>
          <a:prstGeom prst="rect">
            <a:avLst/>
          </a:prstGeom>
          <a:noFill/>
          <a:ln>
            <a:noFill/>
          </a:ln>
        </p:spPr>
      </p:pic>
      <p:pic>
        <p:nvPicPr>
          <p:cNvPr id="223" name="Google Shape;223;p27"/>
          <p:cNvPicPr preferRelativeResize="0"/>
          <p:nvPr/>
        </p:nvPicPr>
        <p:blipFill>
          <a:blip r:embed="rId5">
            <a:alphaModFix/>
          </a:blip>
          <a:stretch>
            <a:fillRect/>
          </a:stretch>
        </p:blipFill>
        <p:spPr>
          <a:xfrm>
            <a:off x="6436223" y="1290400"/>
            <a:ext cx="2441447" cy="1554481"/>
          </a:xfrm>
          <a:prstGeom prst="rect">
            <a:avLst/>
          </a:prstGeom>
          <a:noFill/>
          <a:ln>
            <a:noFill/>
          </a:ln>
        </p:spPr>
      </p:pic>
      <p:sp>
        <p:nvSpPr>
          <p:cNvPr id="224" name="Google Shape;22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8"/>
          <p:cNvPicPr preferRelativeResize="0"/>
          <p:nvPr/>
        </p:nvPicPr>
        <p:blipFill>
          <a:blip r:embed="rId3">
            <a:alphaModFix/>
          </a:blip>
          <a:stretch>
            <a:fillRect/>
          </a:stretch>
        </p:blipFill>
        <p:spPr>
          <a:xfrm>
            <a:off x="589814" y="1321475"/>
            <a:ext cx="2478025" cy="1554480"/>
          </a:xfrm>
          <a:prstGeom prst="rect">
            <a:avLst/>
          </a:prstGeom>
          <a:noFill/>
          <a:ln>
            <a:noFill/>
          </a:ln>
        </p:spPr>
      </p:pic>
      <p:sp>
        <p:nvSpPr>
          <p:cNvPr id="230" name="Google Shape;230;p28"/>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Results</a:t>
            </a:r>
            <a:endParaRPr b="1" sz="2000"/>
          </a:p>
        </p:txBody>
      </p:sp>
      <p:sp>
        <p:nvSpPr>
          <p:cNvPr id="231" name="Google Shape;231;p28"/>
          <p:cNvSpPr txBox="1"/>
          <p:nvPr/>
        </p:nvSpPr>
        <p:spPr>
          <a:xfrm>
            <a:off x="605925" y="706900"/>
            <a:ext cx="74523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600">
                <a:solidFill>
                  <a:schemeClr val="dk1"/>
                </a:solidFill>
              </a:rPr>
              <a:t>Comparison of Illumination </a:t>
            </a:r>
            <a:r>
              <a:rPr b="1" lang="en" sz="1600">
                <a:solidFill>
                  <a:schemeClr val="dk1"/>
                </a:solidFill>
              </a:rPr>
              <a:t>component between other methods</a:t>
            </a:r>
            <a:endParaRPr>
              <a:solidFill>
                <a:schemeClr val="dk1"/>
              </a:solidFill>
            </a:endParaRPr>
          </a:p>
        </p:txBody>
      </p:sp>
      <p:sp>
        <p:nvSpPr>
          <p:cNvPr id="232" name="Google Shape;232;p28"/>
          <p:cNvSpPr txBox="1"/>
          <p:nvPr/>
        </p:nvSpPr>
        <p:spPr>
          <a:xfrm>
            <a:off x="443875" y="3685425"/>
            <a:ext cx="276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Neighborhood variance method</a:t>
            </a:r>
            <a:endParaRPr>
              <a:solidFill>
                <a:schemeClr val="dk1"/>
              </a:solidFill>
            </a:endParaRPr>
          </a:p>
          <a:p>
            <a:pPr indent="0" lvl="0" marL="0" rtl="0" algn="ctr">
              <a:spcBef>
                <a:spcPts val="0"/>
              </a:spcBef>
              <a:spcAft>
                <a:spcPts val="0"/>
              </a:spcAft>
              <a:buNone/>
            </a:pPr>
            <a:r>
              <a:rPr lang="en">
                <a:solidFill>
                  <a:schemeClr val="dk1"/>
                </a:solidFill>
              </a:rPr>
              <a:t>(more smooth than others)</a:t>
            </a:r>
            <a:endParaRPr>
              <a:solidFill>
                <a:schemeClr val="dk1"/>
              </a:solidFill>
            </a:endParaRPr>
          </a:p>
        </p:txBody>
      </p:sp>
      <p:sp>
        <p:nvSpPr>
          <p:cNvPr id="233" name="Google Shape;233;p28"/>
          <p:cNvSpPr txBox="1"/>
          <p:nvPr/>
        </p:nvSpPr>
        <p:spPr>
          <a:xfrm>
            <a:off x="4255875" y="3685425"/>
            <a:ext cx="103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maxRGB</a:t>
            </a:r>
            <a:endParaRPr>
              <a:solidFill>
                <a:schemeClr val="dk1"/>
              </a:solidFill>
            </a:endParaRPr>
          </a:p>
        </p:txBody>
      </p:sp>
      <p:sp>
        <p:nvSpPr>
          <p:cNvPr id="234" name="Google Shape;234;p28"/>
          <p:cNvSpPr txBox="1"/>
          <p:nvPr/>
        </p:nvSpPr>
        <p:spPr>
          <a:xfrm>
            <a:off x="7075288" y="3645500"/>
            <a:ext cx="103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meanRGB</a:t>
            </a:r>
            <a:endParaRPr>
              <a:solidFill>
                <a:schemeClr val="dk1"/>
              </a:solidFill>
            </a:endParaRPr>
          </a:p>
        </p:txBody>
      </p:sp>
      <p:pic>
        <p:nvPicPr>
          <p:cNvPr id="235" name="Google Shape;235;p28"/>
          <p:cNvPicPr preferRelativeResize="0"/>
          <p:nvPr/>
        </p:nvPicPr>
        <p:blipFill>
          <a:blip r:embed="rId4">
            <a:alphaModFix/>
          </a:blip>
          <a:stretch>
            <a:fillRect/>
          </a:stretch>
        </p:blipFill>
        <p:spPr>
          <a:xfrm>
            <a:off x="3409182" y="1321475"/>
            <a:ext cx="2478023" cy="1554480"/>
          </a:xfrm>
          <a:prstGeom prst="rect">
            <a:avLst/>
          </a:prstGeom>
          <a:noFill/>
          <a:ln>
            <a:noFill/>
          </a:ln>
        </p:spPr>
      </p:pic>
      <p:pic>
        <p:nvPicPr>
          <p:cNvPr id="236" name="Google Shape;236;p28"/>
          <p:cNvPicPr preferRelativeResize="0"/>
          <p:nvPr/>
        </p:nvPicPr>
        <p:blipFill>
          <a:blip r:embed="rId5">
            <a:alphaModFix/>
          </a:blip>
          <a:stretch>
            <a:fillRect/>
          </a:stretch>
        </p:blipFill>
        <p:spPr>
          <a:xfrm>
            <a:off x="6354517" y="1321475"/>
            <a:ext cx="2478023" cy="1554481"/>
          </a:xfrm>
          <a:prstGeom prst="rect">
            <a:avLst/>
          </a:prstGeom>
          <a:noFill/>
          <a:ln>
            <a:noFill/>
          </a:ln>
        </p:spPr>
      </p:pic>
      <p:pic>
        <p:nvPicPr>
          <p:cNvPr id="237" name="Google Shape;237;p28"/>
          <p:cNvPicPr preferRelativeResize="0"/>
          <p:nvPr/>
        </p:nvPicPr>
        <p:blipFill>
          <a:blip r:embed="rId6">
            <a:alphaModFix/>
          </a:blip>
          <a:stretch>
            <a:fillRect/>
          </a:stretch>
        </p:blipFill>
        <p:spPr>
          <a:xfrm>
            <a:off x="4738547" y="2571749"/>
            <a:ext cx="1148650" cy="865475"/>
          </a:xfrm>
          <a:prstGeom prst="rect">
            <a:avLst/>
          </a:prstGeom>
          <a:noFill/>
          <a:ln cap="flat" cmpd="sng" w="9525">
            <a:solidFill>
              <a:srgbClr val="FF0000"/>
            </a:solidFill>
            <a:prstDash val="solid"/>
            <a:round/>
            <a:headEnd len="sm" w="sm" type="none"/>
            <a:tailEnd len="sm" w="sm" type="none"/>
          </a:ln>
        </p:spPr>
      </p:pic>
      <p:sp>
        <p:nvSpPr>
          <p:cNvPr id="238" name="Google Shape;238;p28"/>
          <p:cNvSpPr/>
          <p:nvPr/>
        </p:nvSpPr>
        <p:spPr>
          <a:xfrm>
            <a:off x="4175050" y="1958275"/>
            <a:ext cx="631200" cy="49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9" name="Google Shape;239;p28"/>
          <p:cNvCxnSpPr/>
          <p:nvPr/>
        </p:nvCxnSpPr>
        <p:spPr>
          <a:xfrm>
            <a:off x="4813450" y="2459300"/>
            <a:ext cx="72600" cy="108900"/>
          </a:xfrm>
          <a:prstGeom prst="straightConnector1">
            <a:avLst/>
          </a:prstGeom>
          <a:noFill/>
          <a:ln cap="flat" cmpd="sng" w="9525">
            <a:solidFill>
              <a:srgbClr val="FF0000"/>
            </a:solidFill>
            <a:prstDash val="solid"/>
            <a:round/>
            <a:headEnd len="med" w="med" type="none"/>
            <a:tailEnd len="med" w="med" type="none"/>
          </a:ln>
        </p:spPr>
      </p:cxnSp>
      <p:sp>
        <p:nvSpPr>
          <p:cNvPr id="240" name="Google Shape;240;p28"/>
          <p:cNvSpPr/>
          <p:nvPr/>
        </p:nvSpPr>
        <p:spPr>
          <a:xfrm>
            <a:off x="1355650" y="1958275"/>
            <a:ext cx="631200" cy="49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8"/>
          <p:cNvSpPr/>
          <p:nvPr/>
        </p:nvSpPr>
        <p:spPr>
          <a:xfrm>
            <a:off x="7117850" y="1958275"/>
            <a:ext cx="631200" cy="49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2" name="Google Shape;242;p28"/>
          <p:cNvCxnSpPr/>
          <p:nvPr/>
        </p:nvCxnSpPr>
        <p:spPr>
          <a:xfrm>
            <a:off x="1994050" y="2459300"/>
            <a:ext cx="72600" cy="108900"/>
          </a:xfrm>
          <a:prstGeom prst="straightConnector1">
            <a:avLst/>
          </a:prstGeom>
          <a:noFill/>
          <a:ln cap="flat" cmpd="sng" w="9525">
            <a:solidFill>
              <a:srgbClr val="FF0000"/>
            </a:solidFill>
            <a:prstDash val="solid"/>
            <a:round/>
            <a:headEnd len="med" w="med" type="none"/>
            <a:tailEnd len="med" w="med" type="none"/>
          </a:ln>
        </p:spPr>
      </p:cxnSp>
      <p:pic>
        <p:nvPicPr>
          <p:cNvPr id="243" name="Google Shape;243;p28"/>
          <p:cNvPicPr preferRelativeResize="0"/>
          <p:nvPr/>
        </p:nvPicPr>
        <p:blipFill>
          <a:blip r:embed="rId7">
            <a:alphaModFix/>
          </a:blip>
          <a:stretch>
            <a:fillRect/>
          </a:stretch>
        </p:blipFill>
        <p:spPr>
          <a:xfrm>
            <a:off x="7680413" y="2575425"/>
            <a:ext cx="1152144" cy="868680"/>
          </a:xfrm>
          <a:prstGeom prst="rect">
            <a:avLst/>
          </a:prstGeom>
          <a:noFill/>
          <a:ln cap="flat" cmpd="sng" w="9525">
            <a:solidFill>
              <a:srgbClr val="FF0000"/>
            </a:solidFill>
            <a:prstDash val="solid"/>
            <a:round/>
            <a:headEnd len="sm" w="sm" type="none"/>
            <a:tailEnd len="sm" w="sm" type="none"/>
          </a:ln>
        </p:spPr>
      </p:pic>
      <p:cxnSp>
        <p:nvCxnSpPr>
          <p:cNvPr id="244" name="Google Shape;244;p28"/>
          <p:cNvCxnSpPr/>
          <p:nvPr/>
        </p:nvCxnSpPr>
        <p:spPr>
          <a:xfrm>
            <a:off x="7709050" y="2459300"/>
            <a:ext cx="72600" cy="108900"/>
          </a:xfrm>
          <a:prstGeom prst="straightConnector1">
            <a:avLst/>
          </a:prstGeom>
          <a:noFill/>
          <a:ln cap="flat" cmpd="sng" w="9525">
            <a:solidFill>
              <a:srgbClr val="FF0000"/>
            </a:solidFill>
            <a:prstDash val="solid"/>
            <a:round/>
            <a:headEnd len="med" w="med" type="none"/>
            <a:tailEnd len="med" w="med" type="none"/>
          </a:ln>
        </p:spPr>
      </p:cxnSp>
      <p:pic>
        <p:nvPicPr>
          <p:cNvPr id="245" name="Google Shape;245;p28"/>
          <p:cNvPicPr preferRelativeResize="0"/>
          <p:nvPr/>
        </p:nvPicPr>
        <p:blipFill>
          <a:blip r:embed="rId8">
            <a:alphaModFix/>
          </a:blip>
          <a:stretch>
            <a:fillRect/>
          </a:stretch>
        </p:blipFill>
        <p:spPr>
          <a:xfrm>
            <a:off x="1915700" y="2575425"/>
            <a:ext cx="1152144" cy="868680"/>
          </a:xfrm>
          <a:prstGeom prst="rect">
            <a:avLst/>
          </a:prstGeom>
          <a:noFill/>
          <a:ln cap="flat" cmpd="sng" w="9525">
            <a:solidFill>
              <a:srgbClr val="FF0000"/>
            </a:solidFill>
            <a:prstDash val="solid"/>
            <a:round/>
            <a:headEnd len="sm" w="sm" type="none"/>
            <a:tailEnd len="sm" w="sm" type="none"/>
          </a:ln>
        </p:spPr>
      </p:pic>
      <p:sp>
        <p:nvSpPr>
          <p:cNvPr id="246" name="Google Shape;24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p:cNvPicPr preferRelativeResize="0"/>
          <p:nvPr/>
        </p:nvPicPr>
        <p:blipFill>
          <a:blip r:embed="rId3">
            <a:alphaModFix/>
          </a:blip>
          <a:stretch>
            <a:fillRect/>
          </a:stretch>
        </p:blipFill>
        <p:spPr>
          <a:xfrm>
            <a:off x="639442" y="1321475"/>
            <a:ext cx="2478026" cy="1554480"/>
          </a:xfrm>
          <a:prstGeom prst="rect">
            <a:avLst/>
          </a:prstGeom>
          <a:noFill/>
          <a:ln>
            <a:noFill/>
          </a:ln>
        </p:spPr>
      </p:pic>
      <p:pic>
        <p:nvPicPr>
          <p:cNvPr id="252" name="Google Shape;252;p29"/>
          <p:cNvPicPr preferRelativeResize="0"/>
          <p:nvPr/>
        </p:nvPicPr>
        <p:blipFill>
          <a:blip r:embed="rId4">
            <a:alphaModFix/>
          </a:blip>
          <a:stretch>
            <a:fillRect/>
          </a:stretch>
        </p:blipFill>
        <p:spPr>
          <a:xfrm>
            <a:off x="6430743" y="1321475"/>
            <a:ext cx="2478026" cy="1554481"/>
          </a:xfrm>
          <a:prstGeom prst="rect">
            <a:avLst/>
          </a:prstGeom>
          <a:noFill/>
          <a:ln>
            <a:noFill/>
          </a:ln>
        </p:spPr>
      </p:pic>
      <p:pic>
        <p:nvPicPr>
          <p:cNvPr id="253" name="Google Shape;253;p29"/>
          <p:cNvPicPr preferRelativeResize="0"/>
          <p:nvPr/>
        </p:nvPicPr>
        <p:blipFill>
          <a:blip r:embed="rId5">
            <a:alphaModFix/>
          </a:blip>
          <a:stretch>
            <a:fillRect/>
          </a:stretch>
        </p:blipFill>
        <p:spPr>
          <a:xfrm>
            <a:off x="3535111" y="1321475"/>
            <a:ext cx="2478024" cy="1554481"/>
          </a:xfrm>
          <a:prstGeom prst="rect">
            <a:avLst/>
          </a:prstGeom>
          <a:noFill/>
          <a:ln>
            <a:noFill/>
          </a:ln>
        </p:spPr>
      </p:pic>
      <p:sp>
        <p:nvSpPr>
          <p:cNvPr id="254" name="Google Shape;254;p29"/>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Results</a:t>
            </a:r>
            <a:endParaRPr b="1" sz="2000"/>
          </a:p>
        </p:txBody>
      </p:sp>
      <p:sp>
        <p:nvSpPr>
          <p:cNvPr id="255" name="Google Shape;255;p29"/>
          <p:cNvSpPr txBox="1"/>
          <p:nvPr/>
        </p:nvSpPr>
        <p:spPr>
          <a:xfrm>
            <a:off x="605925" y="706900"/>
            <a:ext cx="74523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600">
                <a:solidFill>
                  <a:schemeClr val="dk1"/>
                </a:solidFill>
              </a:rPr>
              <a:t>Comparison of Reflectance component between other methods</a:t>
            </a:r>
            <a:endParaRPr>
              <a:solidFill>
                <a:schemeClr val="dk1"/>
              </a:solidFill>
            </a:endParaRPr>
          </a:p>
        </p:txBody>
      </p:sp>
      <p:sp>
        <p:nvSpPr>
          <p:cNvPr id="256" name="Google Shape;256;p29"/>
          <p:cNvSpPr txBox="1"/>
          <p:nvPr/>
        </p:nvSpPr>
        <p:spPr>
          <a:xfrm>
            <a:off x="520075" y="3685425"/>
            <a:ext cx="276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Neighborhood variance method</a:t>
            </a:r>
            <a:endParaRPr>
              <a:solidFill>
                <a:schemeClr val="dk1"/>
              </a:solidFill>
            </a:endParaRPr>
          </a:p>
          <a:p>
            <a:pPr indent="0" lvl="0" marL="0" rtl="0" algn="ctr">
              <a:spcBef>
                <a:spcPts val="0"/>
              </a:spcBef>
              <a:spcAft>
                <a:spcPts val="0"/>
              </a:spcAft>
              <a:buNone/>
            </a:pPr>
            <a:r>
              <a:rPr lang="en">
                <a:solidFill>
                  <a:schemeClr val="dk1"/>
                </a:solidFill>
              </a:rPr>
              <a:t>(less noisy while preserving the details)</a:t>
            </a:r>
            <a:endParaRPr>
              <a:solidFill>
                <a:schemeClr val="dk1"/>
              </a:solidFill>
            </a:endParaRPr>
          </a:p>
        </p:txBody>
      </p:sp>
      <p:sp>
        <p:nvSpPr>
          <p:cNvPr id="257" name="Google Shape;257;p29"/>
          <p:cNvSpPr txBox="1"/>
          <p:nvPr/>
        </p:nvSpPr>
        <p:spPr>
          <a:xfrm>
            <a:off x="4332075" y="3685425"/>
            <a:ext cx="103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maxRGB</a:t>
            </a:r>
            <a:endParaRPr>
              <a:solidFill>
                <a:schemeClr val="dk1"/>
              </a:solidFill>
            </a:endParaRPr>
          </a:p>
        </p:txBody>
      </p:sp>
      <p:sp>
        <p:nvSpPr>
          <p:cNvPr id="258" name="Google Shape;258;p29"/>
          <p:cNvSpPr txBox="1"/>
          <p:nvPr/>
        </p:nvSpPr>
        <p:spPr>
          <a:xfrm>
            <a:off x="7151488" y="3645500"/>
            <a:ext cx="1036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mean RGB</a:t>
            </a:r>
            <a:endParaRPr>
              <a:solidFill>
                <a:schemeClr val="dk1"/>
              </a:solidFill>
            </a:endParaRPr>
          </a:p>
        </p:txBody>
      </p:sp>
      <p:cxnSp>
        <p:nvCxnSpPr>
          <p:cNvPr id="259" name="Google Shape;259;p29"/>
          <p:cNvCxnSpPr/>
          <p:nvPr/>
        </p:nvCxnSpPr>
        <p:spPr>
          <a:xfrm>
            <a:off x="5222050" y="2357263"/>
            <a:ext cx="72600" cy="108900"/>
          </a:xfrm>
          <a:prstGeom prst="straightConnector1">
            <a:avLst/>
          </a:prstGeom>
          <a:noFill/>
          <a:ln cap="flat" cmpd="sng" w="9525">
            <a:solidFill>
              <a:srgbClr val="FF0000"/>
            </a:solidFill>
            <a:prstDash val="solid"/>
            <a:round/>
            <a:headEnd len="med" w="med" type="none"/>
            <a:tailEnd len="med" w="med" type="none"/>
          </a:ln>
        </p:spPr>
      </p:cxnSp>
      <p:sp>
        <p:nvSpPr>
          <p:cNvPr id="260" name="Google Shape;260;p29"/>
          <p:cNvSpPr/>
          <p:nvPr/>
        </p:nvSpPr>
        <p:spPr>
          <a:xfrm>
            <a:off x="2070250" y="1972125"/>
            <a:ext cx="432600" cy="3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1" name="Google Shape;261;p29"/>
          <p:cNvCxnSpPr/>
          <p:nvPr/>
        </p:nvCxnSpPr>
        <p:spPr>
          <a:xfrm>
            <a:off x="2326450" y="2357250"/>
            <a:ext cx="72600" cy="108900"/>
          </a:xfrm>
          <a:prstGeom prst="straightConnector1">
            <a:avLst/>
          </a:prstGeom>
          <a:noFill/>
          <a:ln cap="flat" cmpd="sng" w="9525">
            <a:solidFill>
              <a:srgbClr val="FF0000"/>
            </a:solidFill>
            <a:prstDash val="solid"/>
            <a:round/>
            <a:headEnd len="med" w="med" type="none"/>
            <a:tailEnd len="med" w="med" type="none"/>
          </a:ln>
        </p:spPr>
      </p:cxnSp>
      <p:cxnSp>
        <p:nvCxnSpPr>
          <p:cNvPr id="262" name="Google Shape;262;p29"/>
          <p:cNvCxnSpPr/>
          <p:nvPr/>
        </p:nvCxnSpPr>
        <p:spPr>
          <a:xfrm>
            <a:off x="8083350" y="2357275"/>
            <a:ext cx="72600" cy="108900"/>
          </a:xfrm>
          <a:prstGeom prst="straightConnector1">
            <a:avLst/>
          </a:prstGeom>
          <a:noFill/>
          <a:ln cap="flat" cmpd="sng" w="9525">
            <a:solidFill>
              <a:srgbClr val="FF0000"/>
            </a:solidFill>
            <a:prstDash val="solid"/>
            <a:round/>
            <a:headEnd len="med" w="med" type="none"/>
            <a:tailEnd len="med" w="med" type="none"/>
          </a:ln>
        </p:spPr>
      </p:cxnSp>
      <p:sp>
        <p:nvSpPr>
          <p:cNvPr id="263" name="Google Shape;263;p29"/>
          <p:cNvSpPr/>
          <p:nvPr/>
        </p:nvSpPr>
        <p:spPr>
          <a:xfrm>
            <a:off x="4965850" y="1972125"/>
            <a:ext cx="432600" cy="3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29"/>
          <p:cNvSpPr/>
          <p:nvPr/>
        </p:nvSpPr>
        <p:spPr>
          <a:xfrm>
            <a:off x="7861450" y="1972125"/>
            <a:ext cx="432600" cy="3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5" name="Google Shape;265;p29"/>
          <p:cNvPicPr preferRelativeResize="0"/>
          <p:nvPr/>
        </p:nvPicPr>
        <p:blipFill>
          <a:blip r:embed="rId6">
            <a:alphaModFix/>
          </a:blip>
          <a:stretch>
            <a:fillRect/>
          </a:stretch>
        </p:blipFill>
        <p:spPr>
          <a:xfrm>
            <a:off x="5071300" y="2474831"/>
            <a:ext cx="941832" cy="713232"/>
          </a:xfrm>
          <a:prstGeom prst="rect">
            <a:avLst/>
          </a:prstGeom>
          <a:noFill/>
          <a:ln cap="flat" cmpd="sng" w="9525">
            <a:solidFill>
              <a:srgbClr val="FF0000"/>
            </a:solidFill>
            <a:prstDash val="solid"/>
            <a:round/>
            <a:headEnd len="sm" w="sm" type="none"/>
            <a:tailEnd len="sm" w="sm" type="none"/>
          </a:ln>
        </p:spPr>
      </p:pic>
      <p:pic>
        <p:nvPicPr>
          <p:cNvPr id="266" name="Google Shape;266;p29"/>
          <p:cNvPicPr preferRelativeResize="0"/>
          <p:nvPr/>
        </p:nvPicPr>
        <p:blipFill>
          <a:blip r:embed="rId7">
            <a:alphaModFix/>
          </a:blip>
          <a:stretch>
            <a:fillRect/>
          </a:stretch>
        </p:blipFill>
        <p:spPr>
          <a:xfrm>
            <a:off x="7966950" y="2474813"/>
            <a:ext cx="941832" cy="713232"/>
          </a:xfrm>
          <a:prstGeom prst="rect">
            <a:avLst/>
          </a:prstGeom>
          <a:noFill/>
          <a:ln cap="flat" cmpd="sng" w="9525">
            <a:solidFill>
              <a:srgbClr val="FF0000"/>
            </a:solidFill>
            <a:prstDash val="solid"/>
            <a:round/>
            <a:headEnd len="sm" w="sm" type="none"/>
            <a:tailEnd len="sm" w="sm" type="none"/>
          </a:ln>
        </p:spPr>
      </p:pic>
      <p:pic>
        <p:nvPicPr>
          <p:cNvPr id="267" name="Google Shape;267;p29"/>
          <p:cNvPicPr preferRelativeResize="0"/>
          <p:nvPr/>
        </p:nvPicPr>
        <p:blipFill>
          <a:blip r:embed="rId8">
            <a:alphaModFix/>
          </a:blip>
          <a:stretch>
            <a:fillRect/>
          </a:stretch>
        </p:blipFill>
        <p:spPr>
          <a:xfrm>
            <a:off x="2175650" y="2474763"/>
            <a:ext cx="941832" cy="713232"/>
          </a:xfrm>
          <a:prstGeom prst="rect">
            <a:avLst/>
          </a:prstGeom>
          <a:noFill/>
          <a:ln cap="flat" cmpd="sng" w="9525">
            <a:solidFill>
              <a:srgbClr val="FF0000"/>
            </a:solidFill>
            <a:prstDash val="solid"/>
            <a:round/>
            <a:headEnd len="sm" w="sm" type="none"/>
            <a:tailEnd len="sm" w="sm" type="none"/>
          </a:ln>
        </p:spPr>
      </p:pic>
      <p:sp>
        <p:nvSpPr>
          <p:cNvPr id="268" name="Google Shape;26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Next Steps</a:t>
            </a:r>
            <a:endParaRPr b="1" sz="2000"/>
          </a:p>
        </p:txBody>
      </p:sp>
      <p:sp>
        <p:nvSpPr>
          <p:cNvPr id="274" name="Google Shape;274;p30"/>
          <p:cNvSpPr txBox="1"/>
          <p:nvPr/>
        </p:nvSpPr>
        <p:spPr>
          <a:xfrm>
            <a:off x="605925" y="859300"/>
            <a:ext cx="7636500" cy="3489000"/>
          </a:xfrm>
          <a:prstGeom prst="rect">
            <a:avLst/>
          </a:prstGeom>
          <a:noFill/>
          <a:ln>
            <a:noFill/>
          </a:ln>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Improve </a:t>
            </a:r>
            <a:r>
              <a:rPr lang="en" sz="1600">
                <a:solidFill>
                  <a:schemeClr val="dk1"/>
                </a:solidFill>
              </a:rPr>
              <a:t>the Illumination component with Tikhonov regularization</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Improve the Reflectance component with Total Variation</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Enhance the contrast via CLAHE (Contrast Limited Adaptive Histogram Equalization)</a:t>
            </a:r>
            <a:endParaRPr sz="1600">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rPr lang="en">
                <a:solidFill>
                  <a:schemeClr val="dk1"/>
                </a:solidFill>
              </a:rPr>
              <a:t>​</a:t>
            </a:r>
            <a:endParaRPr>
              <a:solidFill>
                <a:schemeClr val="dk1"/>
              </a:solidFill>
            </a:endParaRPr>
          </a:p>
          <a:p>
            <a:pPr indent="0" lvl="0" marL="0" rtl="0" algn="l">
              <a:spcBef>
                <a:spcPts val="1000"/>
              </a:spcBef>
              <a:spcAft>
                <a:spcPts val="0"/>
              </a:spcAft>
              <a:buNone/>
            </a:pPr>
            <a:r>
              <a:rPr lang="en">
                <a:solidFill>
                  <a:schemeClr val="dk1"/>
                </a:solidFill>
              </a:rPr>
              <a:t>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sp>
        <p:nvSpPr>
          <p:cNvPr id="275" name="Google Shape;27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Next Steps</a:t>
            </a:r>
            <a:endParaRPr b="1" sz="2000"/>
          </a:p>
        </p:txBody>
      </p:sp>
      <p:sp>
        <p:nvSpPr>
          <p:cNvPr id="281" name="Google Shape;281;p31"/>
          <p:cNvSpPr txBox="1"/>
          <p:nvPr/>
        </p:nvSpPr>
        <p:spPr>
          <a:xfrm>
            <a:off x="605925" y="859300"/>
            <a:ext cx="7636500" cy="2493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t/>
            </a:r>
            <a:endParaRPr sz="1600">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rPr lang="en">
                <a:solidFill>
                  <a:schemeClr val="dk1"/>
                </a:solidFill>
              </a:rPr>
              <a:t>​</a:t>
            </a:r>
            <a:endParaRPr>
              <a:solidFill>
                <a:schemeClr val="dk1"/>
              </a:solidFill>
            </a:endParaRPr>
          </a:p>
          <a:p>
            <a:pPr indent="0" lvl="0" marL="0" rtl="0" algn="l">
              <a:spcBef>
                <a:spcPts val="1000"/>
              </a:spcBef>
              <a:spcAft>
                <a:spcPts val="0"/>
              </a:spcAft>
              <a:buNone/>
            </a:pPr>
            <a:r>
              <a:rPr lang="en">
                <a:solidFill>
                  <a:schemeClr val="dk1"/>
                </a:solidFill>
              </a:rPr>
              <a:t>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sp>
        <p:nvSpPr>
          <p:cNvPr id="282" name="Google Shape;28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620625" y="313125"/>
            <a:ext cx="14568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t>Content</a:t>
            </a:r>
            <a:endParaRPr b="1" sz="2000"/>
          </a:p>
        </p:txBody>
      </p:sp>
      <p:sp>
        <p:nvSpPr>
          <p:cNvPr id="61" name="Google Shape;61;p14"/>
          <p:cNvSpPr txBox="1"/>
          <p:nvPr/>
        </p:nvSpPr>
        <p:spPr>
          <a:xfrm>
            <a:off x="544425" y="935500"/>
            <a:ext cx="7419000" cy="2986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Retinex Theory</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Retinex Theory based low-light image enhancement process</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Methods of decomposing an Image to Illumination and Reflectance components</a:t>
            </a:r>
            <a:r>
              <a:rPr lang="en">
                <a:solidFill>
                  <a:schemeClr val="dk1"/>
                </a:solidFill>
              </a:rPr>
              <a:t> in literature</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Proposed Approach</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Neighborhood based processing</a:t>
            </a:r>
            <a:endParaRPr>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Neighborhood variance calculation</a:t>
            </a:r>
            <a:endParaRPr>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Illumination component construction</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Estimation of reflectance</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Results</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Next Steps</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Final Results</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Final Results</a:t>
            </a:r>
            <a:endParaRPr b="1" sz="2000"/>
          </a:p>
        </p:txBody>
      </p:sp>
      <p:sp>
        <p:nvSpPr>
          <p:cNvPr id="288" name="Google Shape;288;p32"/>
          <p:cNvSpPr txBox="1"/>
          <p:nvPr/>
        </p:nvSpPr>
        <p:spPr>
          <a:xfrm>
            <a:off x="727575" y="2949625"/>
            <a:ext cx="23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Original Low light Image</a:t>
            </a:r>
            <a:endParaRPr>
              <a:solidFill>
                <a:schemeClr val="dk1"/>
              </a:solidFill>
            </a:endParaRPr>
          </a:p>
        </p:txBody>
      </p:sp>
      <p:sp>
        <p:nvSpPr>
          <p:cNvPr id="289" name="Google Shape;289;p32"/>
          <p:cNvSpPr txBox="1"/>
          <p:nvPr/>
        </p:nvSpPr>
        <p:spPr>
          <a:xfrm>
            <a:off x="3409938" y="2913600"/>
            <a:ext cx="2324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After enhanced contrast (without adaptive neighborhood processing)</a:t>
            </a:r>
            <a:endParaRPr>
              <a:solidFill>
                <a:schemeClr val="dk1"/>
              </a:solidFill>
            </a:endParaRPr>
          </a:p>
        </p:txBody>
      </p:sp>
      <p:pic>
        <p:nvPicPr>
          <p:cNvPr id="290" name="Google Shape;290;p32"/>
          <p:cNvPicPr preferRelativeResize="0"/>
          <p:nvPr/>
        </p:nvPicPr>
        <p:blipFill>
          <a:blip r:embed="rId3">
            <a:alphaModFix/>
          </a:blip>
          <a:stretch>
            <a:fillRect/>
          </a:stretch>
        </p:blipFill>
        <p:spPr>
          <a:xfrm>
            <a:off x="668900" y="1090175"/>
            <a:ext cx="2441448" cy="1554480"/>
          </a:xfrm>
          <a:prstGeom prst="rect">
            <a:avLst/>
          </a:prstGeom>
          <a:noFill/>
          <a:ln>
            <a:noFill/>
          </a:ln>
        </p:spPr>
      </p:pic>
      <p:pic>
        <p:nvPicPr>
          <p:cNvPr id="291" name="Google Shape;291;p32"/>
          <p:cNvPicPr preferRelativeResize="0"/>
          <p:nvPr/>
        </p:nvPicPr>
        <p:blipFill>
          <a:blip r:embed="rId4">
            <a:alphaModFix/>
          </a:blip>
          <a:stretch>
            <a:fillRect/>
          </a:stretch>
        </p:blipFill>
        <p:spPr>
          <a:xfrm>
            <a:off x="3514898" y="1090175"/>
            <a:ext cx="2441446" cy="1554479"/>
          </a:xfrm>
          <a:prstGeom prst="rect">
            <a:avLst/>
          </a:prstGeom>
          <a:noFill/>
          <a:ln>
            <a:noFill/>
          </a:ln>
        </p:spPr>
      </p:pic>
      <p:pic>
        <p:nvPicPr>
          <p:cNvPr id="292" name="Google Shape;292;p32"/>
          <p:cNvPicPr preferRelativeResize="0"/>
          <p:nvPr/>
        </p:nvPicPr>
        <p:blipFill>
          <a:blip r:embed="rId5">
            <a:alphaModFix/>
          </a:blip>
          <a:stretch>
            <a:fillRect/>
          </a:stretch>
        </p:blipFill>
        <p:spPr>
          <a:xfrm>
            <a:off x="6360888" y="1090179"/>
            <a:ext cx="2441446" cy="1554481"/>
          </a:xfrm>
          <a:prstGeom prst="rect">
            <a:avLst/>
          </a:prstGeom>
          <a:noFill/>
          <a:ln>
            <a:noFill/>
          </a:ln>
        </p:spPr>
      </p:pic>
      <p:sp>
        <p:nvSpPr>
          <p:cNvPr id="293" name="Google Shape;293;p32"/>
          <p:cNvSpPr txBox="1"/>
          <p:nvPr/>
        </p:nvSpPr>
        <p:spPr>
          <a:xfrm>
            <a:off x="6419550" y="2913600"/>
            <a:ext cx="2324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After enhanced contrast (with adaptive neighborhood processing)</a:t>
            </a:r>
            <a:endParaRPr>
              <a:solidFill>
                <a:schemeClr val="dk1"/>
              </a:solidFill>
            </a:endParaRPr>
          </a:p>
        </p:txBody>
      </p:sp>
      <p:sp>
        <p:nvSpPr>
          <p:cNvPr id="294" name="Google Shape;29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3"/>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Final Results</a:t>
            </a:r>
            <a:endParaRPr b="1" sz="2000"/>
          </a:p>
        </p:txBody>
      </p:sp>
      <p:pic>
        <p:nvPicPr>
          <p:cNvPr id="300" name="Google Shape;300;p33"/>
          <p:cNvPicPr preferRelativeResize="0"/>
          <p:nvPr/>
        </p:nvPicPr>
        <p:blipFill>
          <a:blip r:embed="rId3">
            <a:alphaModFix/>
          </a:blip>
          <a:stretch>
            <a:fillRect/>
          </a:stretch>
        </p:blipFill>
        <p:spPr>
          <a:xfrm>
            <a:off x="645888" y="1090179"/>
            <a:ext cx="2441446" cy="1554481"/>
          </a:xfrm>
          <a:prstGeom prst="rect">
            <a:avLst/>
          </a:prstGeom>
          <a:noFill/>
          <a:ln>
            <a:noFill/>
          </a:ln>
        </p:spPr>
      </p:pic>
      <p:sp>
        <p:nvSpPr>
          <p:cNvPr id="301" name="Google Shape;301;p33"/>
          <p:cNvSpPr txBox="1"/>
          <p:nvPr/>
        </p:nvSpPr>
        <p:spPr>
          <a:xfrm>
            <a:off x="704550" y="3294600"/>
            <a:ext cx="2324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After enhanced contrast (with adaptive neighborhood processing)</a:t>
            </a:r>
            <a:endParaRPr>
              <a:solidFill>
                <a:schemeClr val="dk1"/>
              </a:solidFill>
            </a:endParaRPr>
          </a:p>
        </p:txBody>
      </p:sp>
      <p:sp>
        <p:nvSpPr>
          <p:cNvPr id="302" name="Google Shape;30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3" name="Google Shape;303;p33"/>
          <p:cNvPicPr preferRelativeResize="0"/>
          <p:nvPr/>
        </p:nvPicPr>
        <p:blipFill>
          <a:blip r:embed="rId4">
            <a:alphaModFix/>
          </a:blip>
          <a:stretch>
            <a:fillRect/>
          </a:stretch>
        </p:blipFill>
        <p:spPr>
          <a:xfrm>
            <a:off x="6398584" y="1090175"/>
            <a:ext cx="2441446" cy="1554478"/>
          </a:xfrm>
          <a:prstGeom prst="rect">
            <a:avLst/>
          </a:prstGeom>
          <a:noFill/>
          <a:ln>
            <a:noFill/>
          </a:ln>
        </p:spPr>
      </p:pic>
      <p:sp>
        <p:nvSpPr>
          <p:cNvPr id="304" name="Google Shape;304;p33"/>
          <p:cNvSpPr txBox="1"/>
          <p:nvPr/>
        </p:nvSpPr>
        <p:spPr>
          <a:xfrm>
            <a:off x="4255875" y="3456825"/>
            <a:ext cx="103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maxRGB</a:t>
            </a:r>
            <a:endParaRPr>
              <a:solidFill>
                <a:schemeClr val="dk1"/>
              </a:solidFill>
            </a:endParaRPr>
          </a:p>
        </p:txBody>
      </p:sp>
      <p:sp>
        <p:nvSpPr>
          <p:cNvPr id="305" name="Google Shape;305;p33"/>
          <p:cNvSpPr txBox="1"/>
          <p:nvPr/>
        </p:nvSpPr>
        <p:spPr>
          <a:xfrm>
            <a:off x="7075288" y="3416900"/>
            <a:ext cx="103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meanRGB</a:t>
            </a:r>
            <a:endParaRPr>
              <a:solidFill>
                <a:schemeClr val="dk1"/>
              </a:solidFill>
            </a:endParaRPr>
          </a:p>
        </p:txBody>
      </p:sp>
      <p:pic>
        <p:nvPicPr>
          <p:cNvPr id="306" name="Google Shape;306;p33"/>
          <p:cNvPicPr preferRelativeResize="0"/>
          <p:nvPr/>
        </p:nvPicPr>
        <p:blipFill>
          <a:blip r:embed="rId5">
            <a:alphaModFix/>
          </a:blip>
          <a:stretch>
            <a:fillRect/>
          </a:stretch>
        </p:blipFill>
        <p:spPr>
          <a:xfrm>
            <a:off x="3629609" y="1090175"/>
            <a:ext cx="2441446" cy="1554479"/>
          </a:xfrm>
          <a:prstGeom prst="rect">
            <a:avLst/>
          </a:prstGeom>
          <a:noFill/>
          <a:ln>
            <a:noFill/>
          </a:ln>
        </p:spPr>
      </p:pic>
      <p:cxnSp>
        <p:nvCxnSpPr>
          <p:cNvPr id="307" name="Google Shape;307;p33"/>
          <p:cNvCxnSpPr/>
          <p:nvPr/>
        </p:nvCxnSpPr>
        <p:spPr>
          <a:xfrm>
            <a:off x="4841050" y="2204863"/>
            <a:ext cx="72600" cy="108900"/>
          </a:xfrm>
          <a:prstGeom prst="straightConnector1">
            <a:avLst/>
          </a:prstGeom>
          <a:noFill/>
          <a:ln cap="flat" cmpd="sng" w="9525">
            <a:solidFill>
              <a:srgbClr val="FF0000"/>
            </a:solidFill>
            <a:prstDash val="solid"/>
            <a:round/>
            <a:headEnd len="med" w="med" type="none"/>
            <a:tailEnd len="med" w="med" type="none"/>
          </a:ln>
        </p:spPr>
      </p:cxnSp>
      <p:sp>
        <p:nvSpPr>
          <p:cNvPr id="308" name="Google Shape;308;p33"/>
          <p:cNvSpPr/>
          <p:nvPr/>
        </p:nvSpPr>
        <p:spPr>
          <a:xfrm>
            <a:off x="1613050" y="1819725"/>
            <a:ext cx="432600" cy="3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9" name="Google Shape;309;p33"/>
          <p:cNvCxnSpPr/>
          <p:nvPr/>
        </p:nvCxnSpPr>
        <p:spPr>
          <a:xfrm>
            <a:off x="1869250" y="2204850"/>
            <a:ext cx="72600" cy="108900"/>
          </a:xfrm>
          <a:prstGeom prst="straightConnector1">
            <a:avLst/>
          </a:prstGeom>
          <a:noFill/>
          <a:ln cap="flat" cmpd="sng" w="9525">
            <a:solidFill>
              <a:srgbClr val="FF0000"/>
            </a:solidFill>
            <a:prstDash val="solid"/>
            <a:round/>
            <a:headEnd len="med" w="med" type="none"/>
            <a:tailEnd len="med" w="med" type="none"/>
          </a:ln>
        </p:spPr>
      </p:cxnSp>
      <p:cxnSp>
        <p:nvCxnSpPr>
          <p:cNvPr id="310" name="Google Shape;310;p33"/>
          <p:cNvCxnSpPr/>
          <p:nvPr/>
        </p:nvCxnSpPr>
        <p:spPr>
          <a:xfrm>
            <a:off x="7599150" y="2204875"/>
            <a:ext cx="72600" cy="108900"/>
          </a:xfrm>
          <a:prstGeom prst="straightConnector1">
            <a:avLst/>
          </a:prstGeom>
          <a:noFill/>
          <a:ln cap="flat" cmpd="sng" w="9525">
            <a:solidFill>
              <a:srgbClr val="FF0000"/>
            </a:solidFill>
            <a:prstDash val="solid"/>
            <a:round/>
            <a:headEnd len="med" w="med" type="none"/>
            <a:tailEnd len="med" w="med" type="none"/>
          </a:ln>
        </p:spPr>
      </p:cxnSp>
      <p:sp>
        <p:nvSpPr>
          <p:cNvPr id="311" name="Google Shape;311;p33"/>
          <p:cNvSpPr/>
          <p:nvPr/>
        </p:nvSpPr>
        <p:spPr>
          <a:xfrm>
            <a:off x="4584850" y="1819725"/>
            <a:ext cx="432600" cy="3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33"/>
          <p:cNvSpPr/>
          <p:nvPr/>
        </p:nvSpPr>
        <p:spPr>
          <a:xfrm>
            <a:off x="7377250" y="1819725"/>
            <a:ext cx="432600" cy="3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3" name="Google Shape;313;p33"/>
          <p:cNvPicPr preferRelativeResize="0"/>
          <p:nvPr/>
        </p:nvPicPr>
        <p:blipFill>
          <a:blip r:embed="rId6">
            <a:alphaModFix/>
          </a:blip>
          <a:stretch>
            <a:fillRect/>
          </a:stretch>
        </p:blipFill>
        <p:spPr>
          <a:xfrm>
            <a:off x="1803150" y="2329750"/>
            <a:ext cx="685254" cy="831300"/>
          </a:xfrm>
          <a:prstGeom prst="rect">
            <a:avLst/>
          </a:prstGeom>
          <a:noFill/>
          <a:ln cap="flat" cmpd="sng" w="9525">
            <a:solidFill>
              <a:srgbClr val="FF0000"/>
            </a:solidFill>
            <a:prstDash val="solid"/>
            <a:round/>
            <a:headEnd len="sm" w="sm" type="none"/>
            <a:tailEnd len="sm" w="sm" type="none"/>
          </a:ln>
        </p:spPr>
      </p:pic>
      <p:pic>
        <p:nvPicPr>
          <p:cNvPr id="314" name="Google Shape;314;p33"/>
          <p:cNvPicPr preferRelativeResize="0"/>
          <p:nvPr/>
        </p:nvPicPr>
        <p:blipFill>
          <a:blip r:embed="rId7">
            <a:alphaModFix/>
          </a:blip>
          <a:stretch>
            <a:fillRect/>
          </a:stretch>
        </p:blipFill>
        <p:spPr>
          <a:xfrm>
            <a:off x="4791775" y="2313750"/>
            <a:ext cx="685800" cy="832104"/>
          </a:xfrm>
          <a:prstGeom prst="rect">
            <a:avLst/>
          </a:prstGeom>
          <a:noFill/>
          <a:ln cap="flat" cmpd="sng" w="9525">
            <a:solidFill>
              <a:srgbClr val="FF0000"/>
            </a:solidFill>
            <a:prstDash val="solid"/>
            <a:round/>
            <a:headEnd len="sm" w="sm" type="none"/>
            <a:tailEnd len="sm" w="sm" type="none"/>
          </a:ln>
        </p:spPr>
      </p:pic>
      <p:pic>
        <p:nvPicPr>
          <p:cNvPr id="315" name="Google Shape;315;p33"/>
          <p:cNvPicPr preferRelativeResize="0"/>
          <p:nvPr/>
        </p:nvPicPr>
        <p:blipFill>
          <a:blip r:embed="rId8">
            <a:alphaModFix/>
          </a:blip>
          <a:stretch>
            <a:fillRect/>
          </a:stretch>
        </p:blipFill>
        <p:spPr>
          <a:xfrm>
            <a:off x="7560675" y="2313753"/>
            <a:ext cx="685800" cy="832104"/>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type="ctrTitle"/>
          </p:nvPr>
        </p:nvSpPr>
        <p:spPr>
          <a:xfrm>
            <a:off x="620625" y="389325"/>
            <a:ext cx="4723800" cy="39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1100"/>
              <a:buNone/>
            </a:pPr>
            <a:r>
              <a:rPr b="1" lang="en" sz="2400"/>
              <a:t>References</a:t>
            </a:r>
            <a:endParaRPr b="1" sz="2400"/>
          </a:p>
        </p:txBody>
      </p:sp>
      <p:sp>
        <p:nvSpPr>
          <p:cNvPr id="321" name="Google Shape;321;p34"/>
          <p:cNvSpPr txBox="1"/>
          <p:nvPr/>
        </p:nvSpPr>
        <p:spPr>
          <a:xfrm>
            <a:off x="674700" y="1521425"/>
            <a:ext cx="54189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endParaRPr>
          </a:p>
        </p:txBody>
      </p:sp>
      <p:sp>
        <p:nvSpPr>
          <p:cNvPr id="322" name="Google Shape;322;p34"/>
          <p:cNvSpPr txBox="1"/>
          <p:nvPr>
            <p:ph type="ctrTitle"/>
          </p:nvPr>
        </p:nvSpPr>
        <p:spPr>
          <a:xfrm>
            <a:off x="620625" y="770325"/>
            <a:ext cx="8005800" cy="419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33333"/>
              </a:buClr>
              <a:buSzPts val="1200"/>
              <a:buAutoNum type="arabicPeriod"/>
            </a:pPr>
            <a:r>
              <a:rPr lang="en" sz="1200"/>
              <a:t> E. H. Land and J. J. McCann, “Lightness and Retinex theory,” J. Opt. Soc. Amer., vol. 61, no. 1, pp. 1–11, 1971.</a:t>
            </a:r>
            <a:endParaRPr sz="1200"/>
          </a:p>
          <a:p>
            <a:pPr indent="-304800" lvl="0" marL="457200" rtl="0" algn="l">
              <a:spcBef>
                <a:spcPts val="1000"/>
              </a:spcBef>
              <a:spcAft>
                <a:spcPts val="0"/>
              </a:spcAft>
              <a:buClr>
                <a:srgbClr val="333333"/>
              </a:buClr>
              <a:buSzPts val="1200"/>
              <a:buAutoNum type="arabicPeriod"/>
            </a:pPr>
            <a:r>
              <a:rPr lang="en" sz="1200"/>
              <a:t>T. Wu, W. Wu, Y. Yang, F. -L. Fan and T. Zeng, "Retinex Image Enhancement Based on Sequential Decomposition With a Plug-and-Play Framework," in IEEE Transactions on Neural Networks and Learning Systems, doi: 10.1109/TNNLS.2023.3280037.</a:t>
            </a:r>
            <a:endParaRPr sz="1200"/>
          </a:p>
          <a:p>
            <a:pPr indent="-304800" lvl="0" marL="457200" rtl="0" algn="l">
              <a:spcBef>
                <a:spcPts val="1000"/>
              </a:spcBef>
              <a:spcAft>
                <a:spcPts val="0"/>
              </a:spcAft>
              <a:buSzPts val="1200"/>
              <a:buAutoNum type="arabicPeriod"/>
            </a:pPr>
            <a:r>
              <a:rPr lang="en" sz="1200"/>
              <a:t>X. Ren, W. Yang, W. -H. Cheng and J. Liu, "LR3M: Robust Low-Light Enhancement via Low-Rank Regularized Retinex Model," in IEEE Transactions on Image Processing, vol. 29, pp. 5862-5876, 2020, doi: 10.1109/TIP.2020.2984098.</a:t>
            </a:r>
            <a:endParaRPr sz="1200"/>
          </a:p>
          <a:p>
            <a:pPr indent="-304800" lvl="0" marL="457200" rtl="0" algn="l">
              <a:spcBef>
                <a:spcPts val="1000"/>
              </a:spcBef>
              <a:spcAft>
                <a:spcPts val="0"/>
              </a:spcAft>
              <a:buSzPts val="1200"/>
              <a:buAutoNum type="arabicPeriod"/>
            </a:pPr>
            <a:r>
              <a:rPr lang="en" sz="1200"/>
              <a:t>Wei, Chen, Wenjing Wang, Wenhan Yang, and Jiaying Liu. "Deep retinex decomposition for low-light enhancement." arXiv preprint arXiv:1808.04560 (2018).</a:t>
            </a:r>
            <a:endParaRPr sz="1200"/>
          </a:p>
          <a:p>
            <a:pPr indent="-304800" lvl="0" marL="457200" rtl="0" algn="l">
              <a:spcBef>
                <a:spcPts val="1000"/>
              </a:spcBef>
              <a:spcAft>
                <a:spcPts val="1000"/>
              </a:spcAft>
              <a:buSzPts val="1200"/>
              <a:buAutoNum type="arabicPeriod"/>
            </a:pPr>
            <a:r>
              <a:rPr lang="en" sz="1200"/>
              <a:t>Gharedaghi, Yeganeh, Gene Cheung, and Xianming Liu. "Retinex-based Image Denoising/Contrast Enhancement Using Gradient Graph Laplacian Regularizer." In 2023 IEEE International Conference on Image Processing (ICIP), pp. 2710-2714. IEEE, 2023.</a:t>
            </a:r>
            <a:endParaRPr sz="1200"/>
          </a:p>
        </p:txBody>
      </p:sp>
      <p:sp>
        <p:nvSpPr>
          <p:cNvPr id="323" name="Google Shape;32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ctrTitle"/>
          </p:nvPr>
        </p:nvSpPr>
        <p:spPr>
          <a:xfrm>
            <a:off x="3242700" y="2018325"/>
            <a:ext cx="26586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3000"/>
              <a:t>Thank You</a:t>
            </a:r>
            <a:endParaRPr b="1"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620625" y="313125"/>
            <a:ext cx="47238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Retinex Theory</a:t>
            </a:r>
            <a:endParaRPr b="1" sz="2000"/>
          </a:p>
        </p:txBody>
      </p:sp>
      <p:sp>
        <p:nvSpPr>
          <p:cNvPr id="67" name="Google Shape;67;p15"/>
          <p:cNvSpPr txBox="1"/>
          <p:nvPr/>
        </p:nvSpPr>
        <p:spPr>
          <a:xfrm>
            <a:off x="605925" y="1011700"/>
            <a:ext cx="7636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The Retinex theory [1, 2] denotes that any observed image, denoted as   , can be represented as a pixel-by-pixel multiplication of the two components,</a:t>
            </a:r>
            <a:r>
              <a:rPr lang="en">
                <a:solidFill>
                  <a:schemeClr val="dk1"/>
                </a:solidFill>
              </a:rPr>
              <a:t> the reflectance component </a:t>
            </a:r>
            <a:r>
              <a:rPr i="1" lang="en">
                <a:solidFill>
                  <a:schemeClr val="dk1"/>
                </a:solidFill>
              </a:rPr>
              <a:t>   </a:t>
            </a:r>
            <a:r>
              <a:rPr lang="en">
                <a:solidFill>
                  <a:schemeClr val="dk1"/>
                </a:solidFill>
              </a:rPr>
              <a:t>, and the illumination component    . This is depicted as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encapsulates the scene's inherent attributes, including details and the color characteristics of the original scene, whereas     corresponds to the light's intensity and its spatial distribution within the scene's environment.</a:t>
            </a:r>
            <a:endParaRPr>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descr="{&quot;id&quot;:&quot;2&quot;,&quot;backgroundColorModified&quot;:false,&quot;font&quot;:{&quot;family&quot;:&quot;Arial&quot;,&quot;color&quot;:&quot;#000000&quot;,&quot;size&quot;:14},&quot;type&quot;:&quot;$$&quot;,&quot;backgroundColor&quot;:&quot;#FFFFFF&quot;,&quot;code&quot;:&quot;$$I\\left(x,\\,y\\right)\\,=\\,R\\left(x,\\,y\\right)\\,\\cdot\\,L\\left(x,\\,y\\right)$$&quot;,&quot;aid&quot;:null,&quot;ts&quot;:1701536627798,&quot;cs&quot;:&quot;3XHqN+RAvBnClTiJAL+2nw==&quot;,&quot;size&quot;:{&quot;width&quot;:260.59999999999997,&quot;height&quot;:22}}" id="68" name="Google Shape;68;p15"/>
          <p:cNvPicPr preferRelativeResize="0"/>
          <p:nvPr/>
        </p:nvPicPr>
        <p:blipFill>
          <a:blip r:embed="rId3">
            <a:alphaModFix/>
          </a:blip>
          <a:stretch>
            <a:fillRect/>
          </a:stretch>
        </p:blipFill>
        <p:spPr>
          <a:xfrm>
            <a:off x="685800" y="1962150"/>
            <a:ext cx="2555176" cy="215725"/>
          </a:xfrm>
          <a:prstGeom prst="rect">
            <a:avLst/>
          </a:prstGeom>
          <a:noFill/>
          <a:ln>
            <a:noFill/>
          </a:ln>
        </p:spPr>
      </p:pic>
      <p:pic>
        <p:nvPicPr>
          <p:cNvPr descr="{&quot;font&quot;:{&quot;family&quot;:&quot;Arial&quot;,&quot;size&quot;:13,&quot;color&quot;:&quot;#000000&quot;},&quot;type&quot;:&quot;$$&quot;,&quot;aid&quot;:null,&quot;backgroundColor&quot;:&quot;#FFFFFF&quot;,&quot;id&quot;:&quot;3&quot;,&quot;code&quot;:&quot;$$I$$&quot;,&quot;ts&quot;:1701536841890,&quot;cs&quot;:&quot;SBODELelr4HqZVZ4Cs77Ow==&quot;,&quot;size&quot;:{&quot;width&quot;:10.055111548556424,&quot;height&quot;:14.07612545931758}}" id="69" name="Google Shape;69;p15"/>
          <p:cNvPicPr preferRelativeResize="0"/>
          <p:nvPr/>
        </p:nvPicPr>
        <p:blipFill>
          <a:blip r:embed="rId4">
            <a:alphaModFix/>
          </a:blip>
          <a:stretch>
            <a:fillRect/>
          </a:stretch>
        </p:blipFill>
        <p:spPr>
          <a:xfrm>
            <a:off x="6349100" y="1144450"/>
            <a:ext cx="95775" cy="134075"/>
          </a:xfrm>
          <a:prstGeom prst="rect">
            <a:avLst/>
          </a:prstGeom>
          <a:noFill/>
          <a:ln>
            <a:noFill/>
          </a:ln>
        </p:spPr>
      </p:pic>
      <p:pic>
        <p:nvPicPr>
          <p:cNvPr descr="{&quot;type&quot;:&quot;$$&quot;,&quot;code&quot;:&quot;$$R$$&quot;,&quot;id&quot;:&quot;4&quot;,&quot;font&quot;:{&quot;family&quot;:&quot;Arial&quot;,&quot;size&quot;:12,&quot;color&quot;:&quot;#000000&quot;},&quot;aid&quot;:null,&quot;backgroundColor&quot;:&quot;#FFFFFF&quot;,&quot;ts&quot;:1701536835869,&quot;cs&quot;:&quot;5tWwJueEGYBkV5JSTGvhcA==&quot;,&quot;size&quot;:{&quot;width&quot;:14.527370078740196,&quot;height&quot;:14.076123622047248}}" id="70" name="Google Shape;70;p15"/>
          <p:cNvPicPr preferRelativeResize="0"/>
          <p:nvPr/>
        </p:nvPicPr>
        <p:blipFill>
          <a:blip r:embed="rId5">
            <a:alphaModFix/>
          </a:blip>
          <a:stretch>
            <a:fillRect/>
          </a:stretch>
        </p:blipFill>
        <p:spPr>
          <a:xfrm>
            <a:off x="7274825" y="1351825"/>
            <a:ext cx="138375" cy="134075"/>
          </a:xfrm>
          <a:prstGeom prst="rect">
            <a:avLst/>
          </a:prstGeom>
          <a:noFill/>
          <a:ln>
            <a:noFill/>
          </a:ln>
        </p:spPr>
      </p:pic>
      <p:pic>
        <p:nvPicPr>
          <p:cNvPr descr="{&quot;aid&quot;:null,&quot;type&quot;:&quot;$$&quot;,&quot;id&quot;:&quot;5&quot;,&quot;font&quot;:{&quot;color&quot;:&quot;#000000&quot;,&quot;family&quot;:&quot;Arial&quot;,&quot;size&quot;:11},&quot;backgroundColor&quot;:&quot;#FFFFFF&quot;,&quot;backgroundColorModified&quot;:false,&quot;code&quot;:&quot;$$L$$&quot;,&quot;ts&quot;:1701537082433,&quot;cs&quot;:&quot;1masbzLqZK1ArKDJiuc8pQ==&quot;,&quot;size&quot;:{&quot;width&quot;:14.39999632545932,&quot;height&quot;:14.399999999999984}}" id="71" name="Google Shape;71;p15"/>
          <p:cNvPicPr preferRelativeResize="0"/>
          <p:nvPr/>
        </p:nvPicPr>
        <p:blipFill>
          <a:blip r:embed="rId6">
            <a:alphaModFix/>
          </a:blip>
          <a:stretch>
            <a:fillRect/>
          </a:stretch>
        </p:blipFill>
        <p:spPr>
          <a:xfrm>
            <a:off x="2568750" y="1562100"/>
            <a:ext cx="137160" cy="137160"/>
          </a:xfrm>
          <a:prstGeom prst="rect">
            <a:avLst/>
          </a:prstGeom>
          <a:noFill/>
          <a:ln>
            <a:noFill/>
          </a:ln>
        </p:spPr>
      </p:pic>
      <p:pic>
        <p:nvPicPr>
          <p:cNvPr descr="{&quot;type&quot;:&quot;$$&quot;,&quot;code&quot;:&quot;$$R$$&quot;,&quot;id&quot;:&quot;4&quot;,&quot;font&quot;:{&quot;family&quot;:&quot;Arial&quot;,&quot;size&quot;:12,&quot;color&quot;:&quot;#000000&quot;},&quot;aid&quot;:null,&quot;backgroundColor&quot;:&quot;#FFFFFF&quot;,&quot;ts&quot;:1701536835869,&quot;cs&quot;:&quot;5tWwJueEGYBkV5JSTGvhcA==&quot;,&quot;size&quot;:{&quot;width&quot;:14.527370078740196,&quot;height&quot;:14.076123622047248}}" id="72" name="Google Shape;72;p15"/>
          <p:cNvPicPr preferRelativeResize="0"/>
          <p:nvPr/>
        </p:nvPicPr>
        <p:blipFill>
          <a:blip r:embed="rId5">
            <a:alphaModFix/>
          </a:blip>
          <a:stretch>
            <a:fillRect/>
          </a:stretch>
        </p:blipFill>
        <p:spPr>
          <a:xfrm>
            <a:off x="1178825" y="2418625"/>
            <a:ext cx="138375" cy="134075"/>
          </a:xfrm>
          <a:prstGeom prst="rect">
            <a:avLst/>
          </a:prstGeom>
          <a:noFill/>
          <a:ln>
            <a:noFill/>
          </a:ln>
        </p:spPr>
      </p:pic>
      <p:pic>
        <p:nvPicPr>
          <p:cNvPr descr="{&quot;aid&quot;:null,&quot;type&quot;:&quot;$$&quot;,&quot;id&quot;:&quot;5&quot;,&quot;font&quot;:{&quot;color&quot;:&quot;#000000&quot;,&quot;family&quot;:&quot;Arial&quot;,&quot;size&quot;:11},&quot;backgroundColor&quot;:&quot;#FFFFFF&quot;,&quot;backgroundColorModified&quot;:false,&quot;code&quot;:&quot;$$L$$&quot;,&quot;ts&quot;:1701537091622,&quot;cs&quot;:&quot;0YQSn7TuzxjyxlZ0udnskg==&quot;,&quot;size&quot;:{&quot;width&quot;:14.39999632545932,&quot;height&quot;:14.399999999999984}}" id="73" name="Google Shape;73;p15"/>
          <p:cNvPicPr preferRelativeResize="0"/>
          <p:nvPr/>
        </p:nvPicPr>
        <p:blipFill>
          <a:blip r:embed="rId6">
            <a:alphaModFix/>
          </a:blip>
          <a:stretch>
            <a:fillRect/>
          </a:stretch>
        </p:blipFill>
        <p:spPr>
          <a:xfrm>
            <a:off x="4321350" y="2628900"/>
            <a:ext cx="137160" cy="137160"/>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ctrTitle"/>
          </p:nvPr>
        </p:nvSpPr>
        <p:spPr>
          <a:xfrm>
            <a:off x="620625" y="313125"/>
            <a:ext cx="81603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Retinex Theory based low-light image enhancement process</a:t>
            </a:r>
            <a:endParaRPr b="1" sz="2000"/>
          </a:p>
        </p:txBody>
      </p:sp>
      <p:pic>
        <p:nvPicPr>
          <p:cNvPr id="80" name="Google Shape;80;p16"/>
          <p:cNvPicPr preferRelativeResize="0"/>
          <p:nvPr/>
        </p:nvPicPr>
        <p:blipFill>
          <a:blip r:embed="rId3">
            <a:alphaModFix/>
          </a:blip>
          <a:stretch>
            <a:fillRect/>
          </a:stretch>
        </p:blipFill>
        <p:spPr>
          <a:xfrm>
            <a:off x="533425" y="2388475"/>
            <a:ext cx="1287425" cy="858275"/>
          </a:xfrm>
          <a:prstGeom prst="rect">
            <a:avLst/>
          </a:prstGeom>
          <a:noFill/>
          <a:ln>
            <a:noFill/>
          </a:ln>
        </p:spPr>
      </p:pic>
      <p:pic>
        <p:nvPicPr>
          <p:cNvPr id="81" name="Google Shape;81;p16"/>
          <p:cNvPicPr preferRelativeResize="0"/>
          <p:nvPr/>
        </p:nvPicPr>
        <p:blipFill>
          <a:blip r:embed="rId4">
            <a:alphaModFix/>
          </a:blip>
          <a:stretch>
            <a:fillRect/>
          </a:stretch>
        </p:blipFill>
        <p:spPr>
          <a:xfrm>
            <a:off x="2606499" y="1523275"/>
            <a:ext cx="1289303" cy="859535"/>
          </a:xfrm>
          <a:prstGeom prst="rect">
            <a:avLst/>
          </a:prstGeom>
          <a:noFill/>
          <a:ln>
            <a:noFill/>
          </a:ln>
        </p:spPr>
      </p:pic>
      <p:pic>
        <p:nvPicPr>
          <p:cNvPr id="82" name="Google Shape;82;p16"/>
          <p:cNvPicPr preferRelativeResize="0"/>
          <p:nvPr/>
        </p:nvPicPr>
        <p:blipFill>
          <a:blip r:embed="rId5">
            <a:alphaModFix/>
          </a:blip>
          <a:stretch>
            <a:fillRect/>
          </a:stretch>
        </p:blipFill>
        <p:spPr>
          <a:xfrm>
            <a:off x="2606503" y="3260113"/>
            <a:ext cx="1289306" cy="859536"/>
          </a:xfrm>
          <a:prstGeom prst="rect">
            <a:avLst/>
          </a:prstGeom>
          <a:noFill/>
          <a:ln>
            <a:noFill/>
          </a:ln>
        </p:spPr>
      </p:pic>
      <p:sp>
        <p:nvSpPr>
          <p:cNvPr id="83" name="Google Shape;83;p16"/>
          <p:cNvSpPr/>
          <p:nvPr/>
        </p:nvSpPr>
        <p:spPr>
          <a:xfrm>
            <a:off x="4257950" y="1354100"/>
            <a:ext cx="1892100" cy="119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Further processing with methods (i.e., HE, CLAHE, Tikhonov Regularization, Graph based processing etc.)</a:t>
            </a:r>
            <a:endParaRPr b="1" sz="1000"/>
          </a:p>
        </p:txBody>
      </p:sp>
      <p:sp>
        <p:nvSpPr>
          <p:cNvPr id="84" name="Google Shape;84;p16"/>
          <p:cNvSpPr/>
          <p:nvPr/>
        </p:nvSpPr>
        <p:spPr>
          <a:xfrm>
            <a:off x="4257950" y="3090930"/>
            <a:ext cx="1892100" cy="119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Further processing with methods (i.e., TV, Gamma correction, Graph based processing etc.)</a:t>
            </a:r>
            <a:endParaRPr b="1" sz="1000">
              <a:solidFill>
                <a:schemeClr val="dk1"/>
              </a:solidFill>
            </a:endParaRPr>
          </a:p>
        </p:txBody>
      </p:sp>
      <p:cxnSp>
        <p:nvCxnSpPr>
          <p:cNvPr id="85" name="Google Shape;85;p16"/>
          <p:cNvCxnSpPr>
            <a:stCxn id="80" idx="3"/>
            <a:endCxn id="81" idx="1"/>
          </p:cNvCxnSpPr>
          <p:nvPr/>
        </p:nvCxnSpPr>
        <p:spPr>
          <a:xfrm flipH="1" rot="10800000">
            <a:off x="1820850" y="1953013"/>
            <a:ext cx="785700" cy="864600"/>
          </a:xfrm>
          <a:prstGeom prst="bentConnector3">
            <a:avLst>
              <a:gd fmla="val 49997" name="adj1"/>
            </a:avLst>
          </a:prstGeom>
          <a:noFill/>
          <a:ln cap="flat" cmpd="sng" w="19050">
            <a:solidFill>
              <a:schemeClr val="dk1"/>
            </a:solidFill>
            <a:prstDash val="solid"/>
            <a:round/>
            <a:headEnd len="med" w="med" type="none"/>
            <a:tailEnd len="med" w="med" type="triangle"/>
          </a:ln>
        </p:spPr>
      </p:cxnSp>
      <p:cxnSp>
        <p:nvCxnSpPr>
          <p:cNvPr id="86" name="Google Shape;86;p16"/>
          <p:cNvCxnSpPr>
            <a:stCxn id="80" idx="3"/>
            <a:endCxn id="82" idx="1"/>
          </p:cNvCxnSpPr>
          <p:nvPr/>
        </p:nvCxnSpPr>
        <p:spPr>
          <a:xfrm>
            <a:off x="1820850" y="2817613"/>
            <a:ext cx="785700" cy="872400"/>
          </a:xfrm>
          <a:prstGeom prst="bentConnector3">
            <a:avLst>
              <a:gd fmla="val 49997" name="adj1"/>
            </a:avLst>
          </a:prstGeom>
          <a:noFill/>
          <a:ln cap="flat" cmpd="sng" w="19050">
            <a:solidFill>
              <a:schemeClr val="dk1"/>
            </a:solidFill>
            <a:prstDash val="solid"/>
            <a:round/>
            <a:headEnd len="med" w="med" type="none"/>
            <a:tailEnd len="med" w="med" type="triangle"/>
          </a:ln>
        </p:spPr>
      </p:cxnSp>
      <p:cxnSp>
        <p:nvCxnSpPr>
          <p:cNvPr id="87" name="Google Shape;87;p16"/>
          <p:cNvCxnSpPr>
            <a:stCxn id="81" idx="3"/>
            <a:endCxn id="83" idx="1"/>
          </p:cNvCxnSpPr>
          <p:nvPr/>
        </p:nvCxnSpPr>
        <p:spPr>
          <a:xfrm>
            <a:off x="3895803" y="1953042"/>
            <a:ext cx="362100" cy="0"/>
          </a:xfrm>
          <a:prstGeom prst="straightConnector1">
            <a:avLst/>
          </a:prstGeom>
          <a:noFill/>
          <a:ln cap="flat" cmpd="sng" w="19050">
            <a:solidFill>
              <a:schemeClr val="dk1"/>
            </a:solidFill>
            <a:prstDash val="solid"/>
            <a:round/>
            <a:headEnd len="med" w="med" type="none"/>
            <a:tailEnd len="med" w="med" type="triangle"/>
          </a:ln>
        </p:spPr>
      </p:cxnSp>
      <p:cxnSp>
        <p:nvCxnSpPr>
          <p:cNvPr id="88" name="Google Shape;88;p16"/>
          <p:cNvCxnSpPr/>
          <p:nvPr/>
        </p:nvCxnSpPr>
        <p:spPr>
          <a:xfrm>
            <a:off x="3895803" y="3705642"/>
            <a:ext cx="362100" cy="0"/>
          </a:xfrm>
          <a:prstGeom prst="straightConnector1">
            <a:avLst/>
          </a:prstGeom>
          <a:noFill/>
          <a:ln cap="flat" cmpd="sng" w="19050">
            <a:solidFill>
              <a:schemeClr val="dk1"/>
            </a:solidFill>
            <a:prstDash val="solid"/>
            <a:round/>
            <a:headEnd len="med" w="med" type="none"/>
            <a:tailEnd len="med" w="med" type="triangle"/>
          </a:ln>
        </p:spPr>
      </p:cxnSp>
      <p:pic>
        <p:nvPicPr>
          <p:cNvPr id="89" name="Google Shape;89;p16"/>
          <p:cNvPicPr preferRelativeResize="0"/>
          <p:nvPr/>
        </p:nvPicPr>
        <p:blipFill>
          <a:blip r:embed="rId6">
            <a:alphaModFix/>
          </a:blip>
          <a:stretch>
            <a:fillRect/>
          </a:stretch>
        </p:blipFill>
        <p:spPr>
          <a:xfrm>
            <a:off x="6935725" y="2387850"/>
            <a:ext cx="1289303" cy="859535"/>
          </a:xfrm>
          <a:prstGeom prst="rect">
            <a:avLst/>
          </a:prstGeom>
          <a:noFill/>
          <a:ln>
            <a:noFill/>
          </a:ln>
        </p:spPr>
      </p:pic>
      <p:cxnSp>
        <p:nvCxnSpPr>
          <p:cNvPr id="90" name="Google Shape;90;p16"/>
          <p:cNvCxnSpPr>
            <a:stCxn id="83" idx="3"/>
            <a:endCxn id="89" idx="1"/>
          </p:cNvCxnSpPr>
          <p:nvPr/>
        </p:nvCxnSpPr>
        <p:spPr>
          <a:xfrm>
            <a:off x="6150050" y="1953050"/>
            <a:ext cx="785700" cy="864600"/>
          </a:xfrm>
          <a:prstGeom prst="bentConnector3">
            <a:avLst>
              <a:gd fmla="val 49998" name="adj1"/>
            </a:avLst>
          </a:prstGeom>
          <a:noFill/>
          <a:ln cap="flat" cmpd="sng" w="19050">
            <a:solidFill>
              <a:schemeClr val="dk1"/>
            </a:solidFill>
            <a:prstDash val="solid"/>
            <a:round/>
            <a:headEnd len="med" w="med" type="none"/>
            <a:tailEnd len="med" w="med" type="triangle"/>
          </a:ln>
        </p:spPr>
      </p:cxnSp>
      <p:cxnSp>
        <p:nvCxnSpPr>
          <p:cNvPr id="91" name="Google Shape;91;p16"/>
          <p:cNvCxnSpPr>
            <a:stCxn id="84" idx="3"/>
            <a:endCxn id="89" idx="1"/>
          </p:cNvCxnSpPr>
          <p:nvPr/>
        </p:nvCxnSpPr>
        <p:spPr>
          <a:xfrm flipH="1" rot="10800000">
            <a:off x="6150050" y="2817480"/>
            <a:ext cx="785700" cy="872400"/>
          </a:xfrm>
          <a:prstGeom prst="bentConnector3">
            <a:avLst>
              <a:gd fmla="val 49998" name="adj1"/>
            </a:avLst>
          </a:prstGeom>
          <a:noFill/>
          <a:ln cap="flat" cmpd="sng" w="19050">
            <a:solidFill>
              <a:schemeClr val="dk1"/>
            </a:solidFill>
            <a:prstDash val="solid"/>
            <a:round/>
            <a:headEnd len="med" w="med" type="none"/>
            <a:tailEnd len="med" w="med" type="triangle"/>
          </a:ln>
        </p:spPr>
      </p:cxnSp>
      <p:sp>
        <p:nvSpPr>
          <p:cNvPr id="92" name="Google Shape;92;p16"/>
          <p:cNvSpPr txBox="1"/>
          <p:nvPr/>
        </p:nvSpPr>
        <p:spPr>
          <a:xfrm>
            <a:off x="2594400" y="946775"/>
            <a:ext cx="128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Initial Illumination Estimation</a:t>
            </a:r>
            <a:endParaRPr b="1" sz="1000">
              <a:solidFill>
                <a:schemeClr val="dk1"/>
              </a:solidFill>
            </a:endParaRPr>
          </a:p>
        </p:txBody>
      </p:sp>
      <p:sp>
        <p:nvSpPr>
          <p:cNvPr id="93" name="Google Shape;93;p16"/>
          <p:cNvSpPr txBox="1"/>
          <p:nvPr/>
        </p:nvSpPr>
        <p:spPr>
          <a:xfrm>
            <a:off x="2594400" y="4223375"/>
            <a:ext cx="128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Initial Reflectance Estimation</a:t>
            </a:r>
            <a:endParaRPr b="1" sz="1000">
              <a:solidFill>
                <a:schemeClr val="dk1"/>
              </a:solidFill>
            </a:endParaRPr>
          </a:p>
        </p:txBody>
      </p:sp>
      <p:sp>
        <p:nvSpPr>
          <p:cNvPr id="94" name="Google Shape;94;p16"/>
          <p:cNvSpPr txBox="1"/>
          <p:nvPr/>
        </p:nvSpPr>
        <p:spPr>
          <a:xfrm>
            <a:off x="6937800" y="1861175"/>
            <a:ext cx="128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Final version</a:t>
            </a:r>
            <a:endParaRPr b="1" sz="1000">
              <a:solidFill>
                <a:schemeClr val="dk1"/>
              </a:solidFill>
            </a:endParaRPr>
          </a:p>
        </p:txBody>
      </p:sp>
      <p:sp>
        <p:nvSpPr>
          <p:cNvPr id="95" name="Google Shape;95;p16"/>
          <p:cNvSpPr txBox="1"/>
          <p:nvPr/>
        </p:nvSpPr>
        <p:spPr>
          <a:xfrm>
            <a:off x="460800" y="1861175"/>
            <a:ext cx="128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Input Low light image</a:t>
            </a:r>
            <a:endParaRPr b="1" sz="1000">
              <a:solidFill>
                <a:schemeClr val="dk1"/>
              </a:solidFill>
            </a:endParaRPr>
          </a:p>
        </p:txBody>
      </p:sp>
      <p:sp>
        <p:nvSpPr>
          <p:cNvPr id="96" name="Google Shape;9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ctrTitle"/>
          </p:nvPr>
        </p:nvSpPr>
        <p:spPr>
          <a:xfrm>
            <a:off x="620625" y="313125"/>
            <a:ext cx="81603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This project’s focus..</a:t>
            </a:r>
            <a:endParaRPr b="1" sz="2000"/>
          </a:p>
        </p:txBody>
      </p:sp>
      <p:pic>
        <p:nvPicPr>
          <p:cNvPr id="102" name="Google Shape;102;p17"/>
          <p:cNvPicPr preferRelativeResize="0"/>
          <p:nvPr/>
        </p:nvPicPr>
        <p:blipFill>
          <a:blip r:embed="rId3">
            <a:alphaModFix/>
          </a:blip>
          <a:stretch>
            <a:fillRect/>
          </a:stretch>
        </p:blipFill>
        <p:spPr>
          <a:xfrm>
            <a:off x="533425" y="2388475"/>
            <a:ext cx="1287425" cy="858275"/>
          </a:xfrm>
          <a:prstGeom prst="rect">
            <a:avLst/>
          </a:prstGeom>
          <a:noFill/>
          <a:ln>
            <a:noFill/>
          </a:ln>
        </p:spPr>
      </p:pic>
      <p:pic>
        <p:nvPicPr>
          <p:cNvPr id="103" name="Google Shape;103;p17"/>
          <p:cNvPicPr preferRelativeResize="0"/>
          <p:nvPr/>
        </p:nvPicPr>
        <p:blipFill>
          <a:blip r:embed="rId4">
            <a:alphaModFix/>
          </a:blip>
          <a:stretch>
            <a:fillRect/>
          </a:stretch>
        </p:blipFill>
        <p:spPr>
          <a:xfrm>
            <a:off x="2606499" y="1523275"/>
            <a:ext cx="1289303" cy="859535"/>
          </a:xfrm>
          <a:prstGeom prst="rect">
            <a:avLst/>
          </a:prstGeom>
          <a:noFill/>
          <a:ln>
            <a:noFill/>
          </a:ln>
        </p:spPr>
      </p:pic>
      <p:pic>
        <p:nvPicPr>
          <p:cNvPr id="104" name="Google Shape;104;p17"/>
          <p:cNvPicPr preferRelativeResize="0"/>
          <p:nvPr/>
        </p:nvPicPr>
        <p:blipFill>
          <a:blip r:embed="rId5">
            <a:alphaModFix/>
          </a:blip>
          <a:stretch>
            <a:fillRect/>
          </a:stretch>
        </p:blipFill>
        <p:spPr>
          <a:xfrm>
            <a:off x="2606503" y="3260113"/>
            <a:ext cx="1289306" cy="859536"/>
          </a:xfrm>
          <a:prstGeom prst="rect">
            <a:avLst/>
          </a:prstGeom>
          <a:noFill/>
          <a:ln>
            <a:noFill/>
          </a:ln>
        </p:spPr>
      </p:pic>
      <p:sp>
        <p:nvSpPr>
          <p:cNvPr id="105" name="Google Shape;105;p17"/>
          <p:cNvSpPr/>
          <p:nvPr/>
        </p:nvSpPr>
        <p:spPr>
          <a:xfrm>
            <a:off x="4486550" y="1354100"/>
            <a:ext cx="1892100" cy="119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Further processing with methods (i.e., HE, CLAHE, Tikhonov Regularization, Graph based processing etc.)</a:t>
            </a:r>
            <a:endParaRPr b="1" sz="1000"/>
          </a:p>
        </p:txBody>
      </p:sp>
      <p:sp>
        <p:nvSpPr>
          <p:cNvPr id="106" name="Google Shape;106;p17"/>
          <p:cNvSpPr/>
          <p:nvPr/>
        </p:nvSpPr>
        <p:spPr>
          <a:xfrm>
            <a:off x="4486550" y="3090930"/>
            <a:ext cx="1892100" cy="119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Further processing with methods (i.e., TV, Gamma correction, </a:t>
            </a:r>
            <a:r>
              <a:rPr b="1" lang="en" sz="1000">
                <a:solidFill>
                  <a:schemeClr val="dk1"/>
                </a:solidFill>
              </a:rPr>
              <a:t>Graph based processing</a:t>
            </a:r>
            <a:r>
              <a:rPr b="1" lang="en" sz="1000">
                <a:solidFill>
                  <a:schemeClr val="dk1"/>
                </a:solidFill>
              </a:rPr>
              <a:t> etc.)</a:t>
            </a:r>
            <a:endParaRPr b="1" sz="1000"/>
          </a:p>
        </p:txBody>
      </p:sp>
      <p:cxnSp>
        <p:nvCxnSpPr>
          <p:cNvPr id="107" name="Google Shape;107;p17"/>
          <p:cNvCxnSpPr>
            <a:stCxn id="102" idx="3"/>
            <a:endCxn id="103" idx="1"/>
          </p:cNvCxnSpPr>
          <p:nvPr/>
        </p:nvCxnSpPr>
        <p:spPr>
          <a:xfrm flipH="1" rot="10800000">
            <a:off x="1820850" y="1953013"/>
            <a:ext cx="785700" cy="864600"/>
          </a:xfrm>
          <a:prstGeom prst="bentConnector3">
            <a:avLst>
              <a:gd fmla="val 49997" name="adj1"/>
            </a:avLst>
          </a:prstGeom>
          <a:noFill/>
          <a:ln cap="flat" cmpd="sng" w="19050">
            <a:solidFill>
              <a:schemeClr val="dk1"/>
            </a:solidFill>
            <a:prstDash val="solid"/>
            <a:round/>
            <a:headEnd len="med" w="med" type="none"/>
            <a:tailEnd len="med" w="med" type="triangle"/>
          </a:ln>
        </p:spPr>
      </p:cxnSp>
      <p:cxnSp>
        <p:nvCxnSpPr>
          <p:cNvPr id="108" name="Google Shape;108;p17"/>
          <p:cNvCxnSpPr>
            <a:stCxn id="102" idx="3"/>
            <a:endCxn id="104" idx="1"/>
          </p:cNvCxnSpPr>
          <p:nvPr/>
        </p:nvCxnSpPr>
        <p:spPr>
          <a:xfrm>
            <a:off x="1820850" y="2817613"/>
            <a:ext cx="785700" cy="872400"/>
          </a:xfrm>
          <a:prstGeom prst="bentConnector3">
            <a:avLst>
              <a:gd fmla="val 49997" name="adj1"/>
            </a:avLst>
          </a:prstGeom>
          <a:noFill/>
          <a:ln cap="flat" cmpd="sng" w="19050">
            <a:solidFill>
              <a:schemeClr val="dk1"/>
            </a:solidFill>
            <a:prstDash val="solid"/>
            <a:round/>
            <a:headEnd len="med" w="med" type="none"/>
            <a:tailEnd len="med" w="med" type="triangle"/>
          </a:ln>
        </p:spPr>
      </p:cxnSp>
      <p:cxnSp>
        <p:nvCxnSpPr>
          <p:cNvPr id="109" name="Google Shape;109;p17"/>
          <p:cNvCxnSpPr>
            <a:stCxn id="103" idx="3"/>
            <a:endCxn id="105" idx="1"/>
          </p:cNvCxnSpPr>
          <p:nvPr/>
        </p:nvCxnSpPr>
        <p:spPr>
          <a:xfrm>
            <a:off x="3895803" y="1953042"/>
            <a:ext cx="590700" cy="0"/>
          </a:xfrm>
          <a:prstGeom prst="straightConnector1">
            <a:avLst/>
          </a:prstGeom>
          <a:noFill/>
          <a:ln cap="flat" cmpd="sng" w="19050">
            <a:solidFill>
              <a:schemeClr val="dk1"/>
            </a:solidFill>
            <a:prstDash val="solid"/>
            <a:round/>
            <a:headEnd len="med" w="med" type="none"/>
            <a:tailEnd len="med" w="med" type="triangle"/>
          </a:ln>
        </p:spPr>
      </p:cxnSp>
      <p:cxnSp>
        <p:nvCxnSpPr>
          <p:cNvPr id="110" name="Google Shape;110;p17"/>
          <p:cNvCxnSpPr>
            <a:endCxn id="106" idx="1"/>
          </p:cNvCxnSpPr>
          <p:nvPr/>
        </p:nvCxnSpPr>
        <p:spPr>
          <a:xfrm flipH="1" rot="10800000">
            <a:off x="3895850" y="3689880"/>
            <a:ext cx="590700" cy="15900"/>
          </a:xfrm>
          <a:prstGeom prst="straightConnector1">
            <a:avLst/>
          </a:prstGeom>
          <a:noFill/>
          <a:ln cap="flat" cmpd="sng" w="19050">
            <a:solidFill>
              <a:schemeClr val="dk1"/>
            </a:solidFill>
            <a:prstDash val="solid"/>
            <a:round/>
            <a:headEnd len="med" w="med" type="none"/>
            <a:tailEnd len="med" w="med" type="triangle"/>
          </a:ln>
        </p:spPr>
      </p:cxnSp>
      <p:pic>
        <p:nvPicPr>
          <p:cNvPr id="111" name="Google Shape;111;p17"/>
          <p:cNvPicPr preferRelativeResize="0"/>
          <p:nvPr/>
        </p:nvPicPr>
        <p:blipFill>
          <a:blip r:embed="rId6">
            <a:alphaModFix/>
          </a:blip>
          <a:stretch>
            <a:fillRect/>
          </a:stretch>
        </p:blipFill>
        <p:spPr>
          <a:xfrm>
            <a:off x="7164325" y="2387850"/>
            <a:ext cx="1289303" cy="859535"/>
          </a:xfrm>
          <a:prstGeom prst="rect">
            <a:avLst/>
          </a:prstGeom>
          <a:noFill/>
          <a:ln>
            <a:noFill/>
          </a:ln>
        </p:spPr>
      </p:pic>
      <p:cxnSp>
        <p:nvCxnSpPr>
          <p:cNvPr id="112" name="Google Shape;112;p17"/>
          <p:cNvCxnSpPr>
            <a:stCxn id="105" idx="3"/>
            <a:endCxn id="111" idx="1"/>
          </p:cNvCxnSpPr>
          <p:nvPr/>
        </p:nvCxnSpPr>
        <p:spPr>
          <a:xfrm>
            <a:off x="6378650" y="1953050"/>
            <a:ext cx="785700" cy="864600"/>
          </a:xfrm>
          <a:prstGeom prst="bentConnector3">
            <a:avLst>
              <a:gd fmla="val 49998" name="adj1"/>
            </a:avLst>
          </a:prstGeom>
          <a:noFill/>
          <a:ln cap="flat" cmpd="sng" w="19050">
            <a:solidFill>
              <a:schemeClr val="dk1"/>
            </a:solidFill>
            <a:prstDash val="solid"/>
            <a:round/>
            <a:headEnd len="med" w="med" type="none"/>
            <a:tailEnd len="med" w="med" type="triangle"/>
          </a:ln>
        </p:spPr>
      </p:cxnSp>
      <p:cxnSp>
        <p:nvCxnSpPr>
          <p:cNvPr id="113" name="Google Shape;113;p17"/>
          <p:cNvCxnSpPr>
            <a:stCxn id="106" idx="3"/>
            <a:endCxn id="111" idx="1"/>
          </p:cNvCxnSpPr>
          <p:nvPr/>
        </p:nvCxnSpPr>
        <p:spPr>
          <a:xfrm flipH="1" rot="10800000">
            <a:off x="6378650" y="2817480"/>
            <a:ext cx="785700" cy="872400"/>
          </a:xfrm>
          <a:prstGeom prst="bentConnector3">
            <a:avLst>
              <a:gd fmla="val 49998" name="adj1"/>
            </a:avLst>
          </a:prstGeom>
          <a:noFill/>
          <a:ln cap="flat" cmpd="sng" w="19050">
            <a:solidFill>
              <a:schemeClr val="dk1"/>
            </a:solidFill>
            <a:prstDash val="solid"/>
            <a:round/>
            <a:headEnd len="med" w="med" type="none"/>
            <a:tailEnd len="med" w="med" type="triangle"/>
          </a:ln>
        </p:spPr>
      </p:cxnSp>
      <p:sp>
        <p:nvSpPr>
          <p:cNvPr id="114" name="Google Shape;114;p17"/>
          <p:cNvSpPr txBox="1"/>
          <p:nvPr/>
        </p:nvSpPr>
        <p:spPr>
          <a:xfrm>
            <a:off x="2594400" y="946775"/>
            <a:ext cx="128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Initial Illumination Estimation</a:t>
            </a:r>
            <a:endParaRPr b="1" sz="1000">
              <a:solidFill>
                <a:schemeClr val="dk1"/>
              </a:solidFill>
            </a:endParaRPr>
          </a:p>
        </p:txBody>
      </p:sp>
      <p:sp>
        <p:nvSpPr>
          <p:cNvPr id="115" name="Google Shape;115;p17"/>
          <p:cNvSpPr txBox="1"/>
          <p:nvPr/>
        </p:nvSpPr>
        <p:spPr>
          <a:xfrm>
            <a:off x="2594400" y="4223375"/>
            <a:ext cx="128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Initial Reflectance Estimation</a:t>
            </a:r>
            <a:endParaRPr b="1" sz="1000">
              <a:solidFill>
                <a:schemeClr val="dk1"/>
              </a:solidFill>
            </a:endParaRPr>
          </a:p>
        </p:txBody>
      </p:sp>
      <p:sp>
        <p:nvSpPr>
          <p:cNvPr id="116" name="Google Shape;116;p17"/>
          <p:cNvSpPr txBox="1"/>
          <p:nvPr/>
        </p:nvSpPr>
        <p:spPr>
          <a:xfrm>
            <a:off x="6937800" y="1861175"/>
            <a:ext cx="128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Final version</a:t>
            </a:r>
            <a:endParaRPr b="1" sz="1000">
              <a:solidFill>
                <a:schemeClr val="dk1"/>
              </a:solidFill>
            </a:endParaRPr>
          </a:p>
        </p:txBody>
      </p:sp>
      <p:sp>
        <p:nvSpPr>
          <p:cNvPr id="117" name="Google Shape;117;p17"/>
          <p:cNvSpPr txBox="1"/>
          <p:nvPr/>
        </p:nvSpPr>
        <p:spPr>
          <a:xfrm>
            <a:off x="460800" y="1861175"/>
            <a:ext cx="128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Input Low light image</a:t>
            </a:r>
            <a:endParaRPr b="1" sz="1000">
              <a:solidFill>
                <a:schemeClr val="dk1"/>
              </a:solidFill>
            </a:endParaRPr>
          </a:p>
        </p:txBody>
      </p:sp>
      <p:sp>
        <p:nvSpPr>
          <p:cNvPr id="118" name="Google Shape;118;p17"/>
          <p:cNvSpPr/>
          <p:nvPr/>
        </p:nvSpPr>
        <p:spPr>
          <a:xfrm>
            <a:off x="2091900" y="772300"/>
            <a:ext cx="2162400" cy="418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ctrTitle"/>
          </p:nvPr>
        </p:nvSpPr>
        <p:spPr>
          <a:xfrm>
            <a:off x="620625" y="236925"/>
            <a:ext cx="8129400" cy="7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Methods of decomposing an Image to initial Illumination and Reflectance components in literature</a:t>
            </a:r>
            <a:endParaRPr b="1" sz="2000"/>
          </a:p>
        </p:txBody>
      </p:sp>
      <p:sp>
        <p:nvSpPr>
          <p:cNvPr id="125" name="Google Shape;125;p18"/>
          <p:cNvSpPr txBox="1"/>
          <p:nvPr/>
        </p:nvSpPr>
        <p:spPr>
          <a:xfrm>
            <a:off x="605925" y="1087900"/>
            <a:ext cx="7636500" cy="374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rPr>
              <a:t>Initial Illumination component estimation:</a:t>
            </a:r>
            <a:endParaRPr b="1" sz="1600">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To initialize the illumination component, [2, 3] computes the mean value of all the pixel across the R, G, B channel (applies meanRGB operator), assuming that for color images, three channels share the same illumination map</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On the other hand, [4] computes the max </a:t>
            </a:r>
            <a:r>
              <a:rPr lang="en">
                <a:solidFill>
                  <a:schemeClr val="dk1"/>
                </a:solidFill>
              </a:rPr>
              <a:t>value</a:t>
            </a:r>
            <a:r>
              <a:rPr lang="en">
                <a:solidFill>
                  <a:schemeClr val="dk1"/>
                </a:solidFill>
              </a:rPr>
              <a:t> of all the pixels </a:t>
            </a:r>
            <a:r>
              <a:rPr lang="en">
                <a:solidFill>
                  <a:schemeClr val="dk1"/>
                </a:solidFill>
              </a:rPr>
              <a:t>across the R, G, B channel (applies maxRGB operator) to initialize the illumination component assuming that for color images, the illumination is at least the maximal value of three channels at a certain location </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While another method adopted by [5] that converts the image into HSV color space and initialize illumination with the blurred V component in the color space</a:t>
            </a:r>
            <a:endParaRPr>
              <a:solidFill>
                <a:schemeClr val="dk1"/>
              </a:solidFill>
            </a:endParaRPr>
          </a:p>
          <a:p>
            <a:pPr indent="-317500" lvl="0" marL="457200" rtl="0" algn="l">
              <a:lnSpc>
                <a:spcPct val="100000"/>
              </a:lnSpc>
              <a:spcBef>
                <a:spcPts val="1000"/>
              </a:spcBef>
              <a:spcAft>
                <a:spcPts val="1000"/>
              </a:spcAft>
              <a:buClr>
                <a:schemeClr val="dk1"/>
              </a:buClr>
              <a:buSzPts val="1400"/>
              <a:buChar char="●"/>
            </a:pPr>
            <a:r>
              <a:rPr lang="en">
                <a:solidFill>
                  <a:schemeClr val="dk1"/>
                </a:solidFill>
              </a:rPr>
              <a:t>With the advances in Deep Learning techniques, recent works have focused on data driven techniques to decompose the initialize the illumination and reflectance component, however, these techniques rely on datasets which are often synthetic and limited in size</a:t>
            </a:r>
            <a:endParaRPr>
              <a:solidFill>
                <a:schemeClr val="dk1"/>
              </a:solidFill>
            </a:endParaRPr>
          </a:p>
        </p:txBody>
      </p:sp>
      <p:sp>
        <p:nvSpPr>
          <p:cNvPr id="126" name="Google Shape;12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ctrTitle"/>
          </p:nvPr>
        </p:nvSpPr>
        <p:spPr>
          <a:xfrm>
            <a:off x="620625" y="236925"/>
            <a:ext cx="8129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Methods of decomposing an Image to initial Illumination and Reflectance components in literature</a:t>
            </a:r>
            <a:endParaRPr b="1" sz="2000"/>
          </a:p>
        </p:txBody>
      </p:sp>
      <p:sp>
        <p:nvSpPr>
          <p:cNvPr id="132" name="Google Shape;132;p19"/>
          <p:cNvSpPr txBox="1"/>
          <p:nvPr/>
        </p:nvSpPr>
        <p:spPr>
          <a:xfrm>
            <a:off x="605925" y="1087900"/>
            <a:ext cx="7636500" cy="219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rPr>
              <a:t>Initial Reflectance component estimation:</a:t>
            </a:r>
            <a:endParaRPr b="1" sz="1600">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After computing the initial value of illumination component, most of the studies initialize the reflectance component by dividing the original image pixel by pixel by the illumination component</a:t>
            </a:r>
            <a:endParaRPr>
              <a:solidFill>
                <a:schemeClr val="dk1"/>
              </a:solidFill>
            </a:endParaRPr>
          </a:p>
          <a:p>
            <a:pPr indent="-317500" lvl="0" marL="457200" rtl="0" algn="l">
              <a:lnSpc>
                <a:spcPct val="100000"/>
              </a:lnSpc>
              <a:spcBef>
                <a:spcPts val="1000"/>
              </a:spcBef>
              <a:spcAft>
                <a:spcPts val="1000"/>
              </a:spcAft>
              <a:buClr>
                <a:schemeClr val="dk1"/>
              </a:buClr>
              <a:buSzPts val="1400"/>
              <a:buChar char="●"/>
            </a:pPr>
            <a:r>
              <a:rPr lang="en">
                <a:solidFill>
                  <a:schemeClr val="dk1"/>
                </a:solidFill>
              </a:rPr>
              <a:t>With the advances in Deep Learning techniques, recent works have focused on data driven techniques to decompose the initialize the illumination and reflectance component, however, these techniques rely on datasets which are often synthetic and limited in size</a:t>
            </a:r>
            <a:endParaRPr>
              <a:solidFill>
                <a:schemeClr val="dk1"/>
              </a:solidFill>
            </a:endParaRPr>
          </a:p>
        </p:txBody>
      </p:sp>
      <p:sp>
        <p:nvSpPr>
          <p:cNvPr id="133" name="Google Shape;13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ctrTitle"/>
          </p:nvPr>
        </p:nvSpPr>
        <p:spPr>
          <a:xfrm>
            <a:off x="620625" y="236925"/>
            <a:ext cx="82629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a:t>
            </a:r>
            <a:r>
              <a:rPr b="1" lang="en" sz="2000"/>
              <a:t> to estimate the initial Illumination component</a:t>
            </a:r>
            <a:endParaRPr b="1" sz="2000"/>
          </a:p>
        </p:txBody>
      </p:sp>
      <p:sp>
        <p:nvSpPr>
          <p:cNvPr id="139" name="Google Shape;139;p20"/>
          <p:cNvSpPr txBox="1"/>
          <p:nvPr/>
        </p:nvSpPr>
        <p:spPr>
          <a:xfrm>
            <a:off x="605925" y="1087900"/>
            <a:ext cx="7636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i="1" lang="en" sz="1600">
                <a:solidFill>
                  <a:schemeClr val="dk1"/>
                </a:solidFill>
              </a:rPr>
              <a:t>Illumination typically exhibits a smoother overall variation across an image, while reflectance is usually piecewise smooth with sharp discontinuities</a:t>
            </a:r>
            <a:endParaRPr sz="1600">
              <a:solidFill>
                <a:schemeClr val="dk1"/>
              </a:solidFill>
            </a:endParaRPr>
          </a:p>
        </p:txBody>
      </p:sp>
      <p:sp>
        <p:nvSpPr>
          <p:cNvPr id="140" name="Google Shape;140;p20"/>
          <p:cNvSpPr txBox="1"/>
          <p:nvPr/>
        </p:nvSpPr>
        <p:spPr>
          <a:xfrm>
            <a:off x="605925" y="2230900"/>
            <a:ext cx="8159700" cy="1549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Pixel Neighborhood Analysis</a:t>
            </a:r>
            <a:endParaRPr b="1" sz="1600">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With this fact in mind, the proposed approach performs a neighborhood analysis in a         image patch and computes the variance of the pixel values within that neighborhood</a:t>
            </a:r>
            <a:endParaRPr>
              <a:solidFill>
                <a:schemeClr val="dk1"/>
              </a:solidFill>
            </a:endParaRPr>
          </a:p>
          <a:p>
            <a:pPr indent="-317500" lvl="0" marL="457200" rtl="0" algn="l">
              <a:lnSpc>
                <a:spcPct val="100000"/>
              </a:lnSpc>
              <a:spcBef>
                <a:spcPts val="1000"/>
              </a:spcBef>
              <a:spcAft>
                <a:spcPts val="1000"/>
              </a:spcAft>
              <a:buClr>
                <a:schemeClr val="dk1"/>
              </a:buClr>
              <a:buSzPts val="1400"/>
              <a:buChar char="●"/>
            </a:pPr>
            <a:r>
              <a:rPr lang="en">
                <a:solidFill>
                  <a:schemeClr val="dk1"/>
                </a:solidFill>
              </a:rPr>
              <a:t>A low variance indicates a smoother (more indicative to illumination), while high pixel intensity variance indicates sharp changes (more indicative to reflectance)</a:t>
            </a:r>
            <a:endParaRPr>
              <a:solidFill>
                <a:schemeClr val="dk1"/>
              </a:solidFill>
            </a:endParaRPr>
          </a:p>
        </p:txBody>
      </p:sp>
      <p:pic>
        <p:nvPicPr>
          <p:cNvPr descr="{&quot;aid&quot;:null,&quot;backgroundColor&quot;:&quot;#FFFFFF&quot;,&quot;code&quot;:&quot;$$N\\times N$$&quot;,&quot;id&quot;:&quot;6&quot;,&quot;type&quot;:&quot;$$&quot;,&quot;backgroundColorModified&quot;:false,&quot;font&quot;:{&quot;size&quot;:14,&quot;color&quot;:&quot;#000000&quot;,&quot;family&quot;:&quot;Arial&quot;},&quot;ts&quot;:1701537152745,&quot;cs&quot;:&quot;ZqdWp4YtrDQQk5jU/eLLzw==&quot;,&quot;size&quot;:{&quot;width&quot;:65,&quot;height&quot;:15}}" id="141" name="Google Shape;141;p20"/>
          <p:cNvPicPr preferRelativeResize="0"/>
          <p:nvPr/>
        </p:nvPicPr>
        <p:blipFill>
          <a:blip r:embed="rId3">
            <a:alphaModFix/>
          </a:blip>
          <a:stretch>
            <a:fillRect/>
          </a:stretch>
        </p:blipFill>
        <p:spPr>
          <a:xfrm>
            <a:off x="7853325" y="2720400"/>
            <a:ext cx="619125" cy="142875"/>
          </a:xfrm>
          <a:prstGeom prst="rect">
            <a:avLst/>
          </a:prstGeom>
          <a:noFill/>
          <a:ln>
            <a:noFill/>
          </a:ln>
        </p:spPr>
      </p:pic>
      <p:sp>
        <p:nvSpPr>
          <p:cNvPr id="142" name="Google Shape;14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 to estimate the initial Illumination component</a:t>
            </a:r>
            <a:endParaRPr b="1" sz="2000"/>
          </a:p>
        </p:txBody>
      </p:sp>
      <p:sp>
        <p:nvSpPr>
          <p:cNvPr id="148" name="Google Shape;148;p21"/>
          <p:cNvSpPr txBox="1"/>
          <p:nvPr/>
        </p:nvSpPr>
        <p:spPr>
          <a:xfrm>
            <a:off x="605925" y="859300"/>
            <a:ext cx="7636500" cy="365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Constructing the Illumination component</a:t>
            </a:r>
            <a:endParaRPr b="1" sz="1600">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Initially, a new image (initialized with zero) to represent the illumination component is created</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For each pixel in the original RGB image, an initial neighborhood is defined, and initial variance of that neighborhood is calculated. Then, the corresponding illumination component’s pixel value is set based on the following criteria:</a:t>
            </a:r>
            <a:endParaRPr>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If the variance is below a certain threshold (indicating smoothness), then the max value from all the channels of the image is assigned to that pixel of the illumination component,</a:t>
            </a:r>
            <a:endParaRPr>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If the variance is high, then the neighborhood size is updated to a smaller </a:t>
            </a:r>
            <a:r>
              <a:rPr lang="en">
                <a:solidFill>
                  <a:schemeClr val="dk1"/>
                </a:solidFill>
              </a:rPr>
              <a:t>region and </a:t>
            </a:r>
            <a:r>
              <a:rPr lang="en">
                <a:solidFill>
                  <a:schemeClr val="dk1"/>
                </a:solidFill>
              </a:rPr>
              <a:t>the pixel value is replaced with an average value of the neighborhood (to enforce smoothness and emphasizes the overall illumination)</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sp>
        <p:nvSpPr>
          <p:cNvPr id="149" name="Google Shape;14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